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2"/>
  </p:notesMasterIdLst>
  <p:sldIdLst>
    <p:sldId id="302" r:id="rId2"/>
    <p:sldId id="306" r:id="rId3"/>
    <p:sldId id="304" r:id="rId4"/>
    <p:sldId id="307" r:id="rId5"/>
    <p:sldId id="308" r:id="rId6"/>
    <p:sldId id="321" r:id="rId7"/>
    <p:sldId id="332" r:id="rId8"/>
    <p:sldId id="324" r:id="rId9"/>
    <p:sldId id="323" r:id="rId10"/>
    <p:sldId id="318" r:id="rId11"/>
    <p:sldId id="320" r:id="rId12"/>
    <p:sldId id="322" r:id="rId13"/>
    <p:sldId id="327" r:id="rId14"/>
    <p:sldId id="328" r:id="rId15"/>
    <p:sldId id="325" r:id="rId16"/>
    <p:sldId id="326" r:id="rId17"/>
    <p:sldId id="329" r:id="rId18"/>
    <p:sldId id="330" r:id="rId19"/>
    <p:sldId id="331" r:id="rId20"/>
    <p:sldId id="294" r:id="rId21"/>
  </p:sldIdLst>
  <p:sldSz cx="9144000" cy="5143500" type="screen16x9"/>
  <p:notesSz cx="6858000" cy="9144000"/>
  <p:embeddedFontLst>
    <p:embeddedFont>
      <p:font typeface="Baskerville Old Face" panose="02020602080505020303" pitchFamily="18" charset="0"/>
      <p:regular r:id="rId23"/>
    </p:embeddedFont>
    <p:embeddedFont>
      <p:font typeface="Boogaloo" panose="020B0604020202020204" charset="0"/>
      <p:regular r:id="rId24"/>
    </p:embeddedFont>
    <p:embeddedFont>
      <p:font typeface="Helvetica" panose="020B0604020202020204" pitchFamily="34"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Trebuchet MS" panose="020B0603020202020204" pitchFamily="34" charset="0"/>
      <p:regular r:id="rId33"/>
      <p:bold r:id="rId34"/>
      <p:italic r:id="rId35"/>
      <p:boldItalic r:id="rId36"/>
    </p:embeddedFont>
    <p:embeddedFont>
      <p:font typeface="Wingdings 3" panose="05040102010807070707" pitchFamily="18" charset="2"/>
      <p:regular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9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A951B"/>
    <a:srgbClr val="00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r>
              <a:rPr lang="en-US" sz="1600" dirty="0">
                <a:solidFill>
                  <a:schemeClr val="accent2">
                    <a:lumMod val="50000"/>
                  </a:schemeClr>
                </a:solidFill>
              </a:rPr>
              <a:t>RURAL</a:t>
            </a:r>
            <a:r>
              <a:rPr lang="en-US" sz="1600" baseline="0" dirty="0">
                <a:solidFill>
                  <a:schemeClr val="accent2">
                    <a:lumMod val="50000"/>
                  </a:schemeClr>
                </a:solidFill>
              </a:rPr>
              <a:t> DEVELOPMENT STRATEGY LEADER 2014-2022: </a:t>
            </a:r>
          </a:p>
          <a:p>
            <a:pPr algn="ctr">
              <a:defRPr sz="1600"/>
            </a:pPr>
            <a:r>
              <a:rPr lang="en-US" sz="1600" b="1" baseline="0" dirty="0">
                <a:solidFill>
                  <a:schemeClr val="accent2">
                    <a:lumMod val="50000"/>
                  </a:schemeClr>
                </a:solidFill>
              </a:rPr>
              <a:t>EUR </a:t>
            </a:r>
            <a:r>
              <a:rPr lang="it-IT" sz="1600" b="1" i="0" u="none" strike="noStrike" kern="1200" spc="0" baseline="0" dirty="0">
                <a:solidFill>
                  <a:schemeClr val="accent2">
                    <a:lumMod val="50000"/>
                  </a:schemeClr>
                </a:solidFill>
                <a:latin typeface="+mn-lt"/>
                <a:ea typeface="+mn-ea"/>
                <a:cs typeface="+mn-cs"/>
              </a:rPr>
              <a:t>13.804.535,</a:t>
            </a:r>
            <a:r>
              <a:rPr lang="en-US" sz="1600" b="1" i="0" u="none" strike="noStrike" kern="1200" spc="0" baseline="0" dirty="0">
                <a:solidFill>
                  <a:schemeClr val="accent2">
                    <a:lumMod val="50000"/>
                  </a:schemeClr>
                </a:solidFill>
                <a:latin typeface="+mn-lt"/>
                <a:ea typeface="+mn-ea"/>
                <a:cs typeface="+mn-cs"/>
              </a:rPr>
              <a:t> 00             </a:t>
            </a:r>
          </a:p>
        </c:rich>
      </c:tx>
      <c:layout>
        <c:manualLayout>
          <c:xMode val="edge"/>
          <c:yMode val="edge"/>
          <c:x val="9.1793108543864563E-2"/>
          <c:y val="5.1396951064452155E-2"/>
        </c:manualLayout>
      </c:layout>
      <c:overlay val="0"/>
      <c:spPr>
        <a:noFill/>
        <a:ln>
          <a:noFill/>
        </a:ln>
        <a:effectLst/>
      </c:spPr>
      <c:txPr>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0.28851694634535902"/>
          <c:y val="0.57299443532269201"/>
          <c:w val="0.41002580733688337"/>
          <c:h val="0.38067400359349685"/>
        </c:manualLayout>
      </c:layout>
      <c:pieChart>
        <c:varyColors val="1"/>
        <c:ser>
          <c:idx val="0"/>
          <c:order val="0"/>
          <c:tx>
            <c:strRef>
              <c:f>Foglio1!$B$1</c:f>
              <c:strCache>
                <c:ptCount val="1"/>
                <c:pt idx="0">
                  <c:v>Thematic Areas and Figures of the LEADER 2014–2022 Programming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8D-4F5E-8332-09651B287C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8D-4F5E-8332-09651B287C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8D-4F5E-8332-09651B287C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8D-4F5E-8332-09651B287C06}"/>
              </c:ext>
            </c:extLst>
          </c:dPt>
          <c:dLbls>
            <c:delete val="1"/>
          </c:dLbls>
          <c:cat>
            <c:strRef>
              <c:f>Foglio1!$A$2:$A$5</c:f>
              <c:strCache>
                <c:ptCount val="3"/>
                <c:pt idx="0">
                  <c:v>1° FIRMS 70%</c:v>
                </c:pt>
                <c:pt idx="1">
                  <c:v>2° SUSTAINABLE TOURISM 23% </c:v>
                </c:pt>
                <c:pt idx="2">
                  <c:v>3° TERRITORY 7%</c:v>
                </c:pt>
              </c:strCache>
            </c:strRef>
          </c:cat>
          <c:val>
            <c:numRef>
              <c:f>Foglio1!$B$2:$B$5</c:f>
              <c:numCache>
                <c:formatCode>0%</c:formatCode>
                <c:ptCount val="4"/>
                <c:pt idx="0">
                  <c:v>0.7</c:v>
                </c:pt>
                <c:pt idx="1">
                  <c:v>0.23</c:v>
                </c:pt>
                <c:pt idx="2">
                  <c:v>7.0000000000000007E-2</c:v>
                </c:pt>
              </c:numCache>
            </c:numRef>
          </c:val>
          <c:extLst>
            <c:ext xmlns:c16="http://schemas.microsoft.com/office/drawing/2014/chart" uri="{C3380CC4-5D6E-409C-BE32-E72D297353CC}">
              <c16:uniqueId val="{00000000-C2E3-41ED-B83E-6A9D185C95D6}"/>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0.12388765683581524"/>
          <c:y val="0.29568809780347877"/>
          <c:w val="0.74285697345868684"/>
          <c:h val="0.205269966906091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accent2">
                    <a:lumMod val="50000"/>
                  </a:schemeClr>
                </a:solidFill>
                <a:latin typeface="+mn-lt"/>
                <a:ea typeface="+mn-ea"/>
                <a:cs typeface="+mn-cs"/>
              </a:defRPr>
            </a:pPr>
            <a:r>
              <a:rPr lang="en-US" sz="1600" dirty="0">
                <a:solidFill>
                  <a:schemeClr val="accent2">
                    <a:lumMod val="50000"/>
                  </a:schemeClr>
                </a:solidFill>
              </a:rPr>
              <a:t>INTERVENTIONS AND INSTRUMENTS USED FOR LEADER 2014-2022: </a:t>
            </a:r>
          </a:p>
        </c:rich>
      </c:tx>
      <c:layout>
        <c:manualLayout>
          <c:xMode val="edge"/>
          <c:yMode val="edge"/>
          <c:x val="0.12926173522887902"/>
          <c:y val="4.537185398633077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accent2">
                  <a:lumMod val="50000"/>
                </a:schemeClr>
              </a:solidFill>
              <a:latin typeface="+mn-lt"/>
              <a:ea typeface="+mn-ea"/>
              <a:cs typeface="+mn-cs"/>
            </a:defRPr>
          </a:pPr>
          <a:endParaRPr lang="it-IT"/>
        </a:p>
      </c:txPr>
    </c:title>
    <c:autoTitleDeleted val="0"/>
    <c:plotArea>
      <c:layout>
        <c:manualLayout>
          <c:layoutTarget val="inner"/>
          <c:xMode val="edge"/>
          <c:yMode val="edge"/>
          <c:x val="0.28068775450236066"/>
          <c:y val="0.58613953656912743"/>
          <c:w val="0.38899111117950358"/>
          <c:h val="0.40639120490342662"/>
        </c:manualLayout>
      </c:layout>
      <c:pieChart>
        <c:varyColors val="1"/>
        <c:ser>
          <c:idx val="0"/>
          <c:order val="0"/>
          <c:tx>
            <c:strRef>
              <c:f>Foglio1!$B$1</c:f>
              <c:strCache>
                <c:ptCount val="1"/>
                <c:pt idx="0">
                  <c:v>Interventions were carried out through the use of four instruments: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32AD-4FA2-B06D-9C030867F2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32AD-4FA2-B06D-9C030867F2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D7-4989-AC44-74B7961E66F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32AD-4FA2-B06D-9C030867F2B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D7-4989-AC44-74B7961E66F5}"/>
              </c:ext>
            </c:extLst>
          </c:dPt>
          <c:cat>
            <c:strRef>
              <c:f>Foglio1!$A$2:$A$6</c:f>
              <c:strCache>
                <c:ptCount val="5"/>
                <c:pt idx="0">
                  <c:v>1° FUNDING CALLS FOR BUSINESS 45% </c:v>
                </c:pt>
                <c:pt idx="1">
                  <c:v>2° FUNDING CALLS FOR PA 44%</c:v>
                </c:pt>
                <c:pt idx="2">
                  <c:v>3° AGREEMENT- BASED PROJECTS 6% </c:v>
                </c:pt>
                <c:pt idx="3">
                  <c:v>4° COOPERATION PROJECTS 4% </c:v>
                </c:pt>
                <c:pt idx="4">
                  <c:v>5° DIRECT MANAGEMENT PROJECTS 1%</c:v>
                </c:pt>
              </c:strCache>
            </c:strRef>
          </c:cat>
          <c:val>
            <c:numRef>
              <c:f>Foglio1!$B$2:$B$6</c:f>
              <c:numCache>
                <c:formatCode>General</c:formatCode>
                <c:ptCount val="5"/>
                <c:pt idx="0">
                  <c:v>45</c:v>
                </c:pt>
                <c:pt idx="1">
                  <c:v>44</c:v>
                </c:pt>
                <c:pt idx="2">
                  <c:v>6</c:v>
                </c:pt>
                <c:pt idx="3">
                  <c:v>4</c:v>
                </c:pt>
                <c:pt idx="4">
                  <c:v>1</c:v>
                </c:pt>
              </c:numCache>
            </c:numRef>
          </c:val>
          <c:extLst>
            <c:ext xmlns:c16="http://schemas.microsoft.com/office/drawing/2014/chart" uri="{C3380CC4-5D6E-409C-BE32-E72D297353CC}">
              <c16:uniqueId val="{00000000-32AD-4FA2-B06D-9C030867F2B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9.8240140067742718E-2"/>
          <c:y val="0.18880075657183745"/>
          <c:w val="0.79111137491057071"/>
          <c:h val="0.344517316711617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85e9ad27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85e9ad27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119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e08132a6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e08132a6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13002317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06993696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1408205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8909747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518564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9042954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308028969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39678938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321181492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150342722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08691525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3759650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4954566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78098485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2A54C80-263E-416B-A8E0-580EDEADCBDC}" type="datetimeFigureOut">
              <a:rPr lang="en-US" dirty="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129180783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a:t>Fare clic sull'icona per inserire un'immagine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111573473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11/5/2025</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425580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youtube.com/watch?v=2pfn-raCQJY&amp;t=1s" TargetMode="External"/><Relationship Id="rId5" Type="http://schemas.openxmlformats.org/officeDocument/2006/relationships/hyperlink" Target="https://www.visitromagna.it/romagna-autentica" TargetMode="External"/><Relationship Id="rId4" Type="http://schemas.openxmlformats.org/officeDocument/2006/relationships/hyperlink" Target="https://pixabay.com/en/magnifying-glass-loupe-lense-find-30525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altraromagna.it/wp-content/uploads/2019/10/Guida-LAltra-Romagna-en-plein-air-lingua-inglese.pdf" TargetMode="External"/><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hyperlink" Target="https://pixabay.com/en/magnifying-glass-loupe-lense-find-305257/"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pngall.com/green-tick-png/"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en.wikipedia.org/wiki/Emilia-Romagna"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magnifying-glass-loupe-lense-find-305257/"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vrgbike.com/" TargetMode="External"/><Relationship Id="rId4" Type="http://schemas.openxmlformats.org/officeDocument/2006/relationships/hyperlink" Target="https://www.google.com/maps/d/u/0/viewer?mid=1_NR4SnllZN2MJA_aD34zb2n8RGlWtjE&amp;ll=44.00426183560417%2C12.721295156151124&amp;z=1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altraromagna.it/it/la-bellezza-dei-paesaggi-rurali-dellemilia-romagna-scopri-la-loro-evoluzione/" TargetMode="External"/><Relationship Id="rId5" Type="http://schemas.openxmlformats.org/officeDocument/2006/relationships/hyperlink" Target="https://paesaggidavivere-er.it/" TargetMode="External"/><Relationship Id="rId4" Type="http://schemas.openxmlformats.org/officeDocument/2006/relationships/hyperlink" Target="https://pixabay.com/en/magnifying-glass-loupe-lense-find-30525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
        <p:cNvGrpSpPr/>
        <p:nvPr/>
      </p:nvGrpSpPr>
      <p:grpSpPr>
        <a:xfrm>
          <a:off x="0" y="0"/>
          <a:ext cx="0" cy="0"/>
          <a:chOff x="0" y="0"/>
          <a:chExt cx="0" cy="0"/>
        </a:xfrm>
      </p:grpSpPr>
      <p:sp>
        <p:nvSpPr>
          <p:cNvPr id="4" name="Titolo 1">
            <a:extLst>
              <a:ext uri="{FF2B5EF4-FFF2-40B4-BE49-F238E27FC236}">
                <a16:creationId xmlns:a16="http://schemas.microsoft.com/office/drawing/2014/main" id="{019F7EA9-C189-38CF-60CA-2B14CFCA189D}"/>
              </a:ext>
            </a:extLst>
          </p:cNvPr>
          <p:cNvSpPr>
            <a:spLocks noGrp="1"/>
          </p:cNvSpPr>
          <p:nvPr>
            <p:ph type="ctrTitle"/>
          </p:nvPr>
        </p:nvSpPr>
        <p:spPr>
          <a:xfrm>
            <a:off x="1093751" y="1408392"/>
            <a:ext cx="5680782" cy="962025"/>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accent1">
                <a:lumMod val="75000"/>
              </a:schemeClr>
            </a:solidFill>
          </a:ln>
        </p:spPr>
        <p:style>
          <a:lnRef idx="1">
            <a:schemeClr val="accent3"/>
          </a:lnRef>
          <a:fillRef idx="3">
            <a:schemeClr val="accent3"/>
          </a:fillRef>
          <a:effectRef idx="2">
            <a:schemeClr val="accent3"/>
          </a:effectRef>
          <a:fontRef idx="minor">
            <a:schemeClr val="lt1"/>
          </a:fontRef>
        </p:style>
        <p:txBody>
          <a:bodyPr>
            <a:normAutofit fontScale="90000"/>
          </a:bodyPr>
          <a:lstStyle/>
          <a:p>
            <a:pPr algn="ctr">
              <a:lnSpc>
                <a:spcPct val="90000"/>
              </a:lnSpc>
            </a:pP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r>
              <a:rPr lang="it-IT" sz="2400" b="1" dirty="0">
                <a:solidFill>
                  <a:srgbClr val="009900"/>
                </a:solidFill>
              </a:rPr>
              <a:t> </a:t>
            </a:r>
            <a:br>
              <a:rPr lang="it-IT" sz="2400" b="1" dirty="0">
                <a:solidFill>
                  <a:srgbClr val="009900"/>
                </a:solidFill>
              </a:rPr>
            </a:br>
            <a:br>
              <a:rPr lang="it-IT" sz="2400" b="1" dirty="0">
                <a:solidFill>
                  <a:srgbClr val="009900"/>
                </a:solidFill>
              </a:rPr>
            </a:br>
            <a:br>
              <a:rPr lang="it-IT" sz="2700" b="1" dirty="0">
                <a:solidFill>
                  <a:srgbClr val="009900"/>
                </a:solidFill>
              </a:rPr>
            </a:br>
            <a:r>
              <a:rPr lang="it-IT" sz="2000" b="1" dirty="0">
                <a:solidFill>
                  <a:schemeClr val="bg1"/>
                </a:solidFill>
              </a:rPr>
              <a:t>LOCAL ACTION GROUP (LAG)</a:t>
            </a:r>
            <a:br>
              <a:rPr lang="it-IT" sz="2000" b="1" dirty="0">
                <a:solidFill>
                  <a:schemeClr val="bg1"/>
                </a:solidFill>
              </a:rPr>
            </a:br>
            <a:r>
              <a:rPr lang="it-IT" sz="2000" b="1" dirty="0">
                <a:solidFill>
                  <a:schemeClr val="bg1"/>
                </a:solidFill>
              </a:rPr>
              <a:t> L’ALTRA ROMAGNA</a:t>
            </a:r>
            <a:br>
              <a:rPr lang="it-IT" sz="2000" b="1" dirty="0">
                <a:solidFill>
                  <a:schemeClr val="bg1"/>
                </a:solidFill>
              </a:rPr>
            </a:br>
            <a:endParaRPr lang="it-IT" sz="2000" b="1" dirty="0">
              <a:solidFill>
                <a:schemeClr val="bg1"/>
              </a:solidFill>
              <a:latin typeface="Helvetica" pitchFamily="2" charset="0"/>
            </a:endParaRPr>
          </a:p>
        </p:txBody>
      </p:sp>
      <p:pic>
        <p:nvPicPr>
          <p:cNvPr id="10" name="Immagine 9" descr="C:\Users\gpesaresi\Desktop\GAL MATERIALE DEFINITIVO\LOGO GAL DEFINITIVO\LOGO_GAL_2017_B.jpg">
            <a:extLst>
              <a:ext uri="{FF2B5EF4-FFF2-40B4-BE49-F238E27FC236}">
                <a16:creationId xmlns:a16="http://schemas.microsoft.com/office/drawing/2014/main" id="{38849369-0091-053D-E214-332584D733BD}"/>
              </a:ext>
            </a:extLst>
          </p:cNvPr>
          <p:cNvPicPr/>
          <p:nvPr/>
        </p:nvPicPr>
        <p:blipFill>
          <a:blip r:embed="rId3"/>
          <a:srcRect/>
          <a:stretch>
            <a:fillRect/>
          </a:stretch>
        </p:blipFill>
        <p:spPr bwMode="auto">
          <a:xfrm>
            <a:off x="2850514" y="233285"/>
            <a:ext cx="2167255" cy="962025"/>
          </a:xfrm>
          <a:prstGeom prst="rect">
            <a:avLst/>
          </a:prstGeom>
          <a:noFill/>
          <a:ln w="9525">
            <a:noFill/>
            <a:miter lim="800000"/>
            <a:headEnd/>
            <a:tailEnd/>
          </a:ln>
        </p:spPr>
      </p:pic>
      <p:sp>
        <p:nvSpPr>
          <p:cNvPr id="11" name="Titolo 1">
            <a:extLst>
              <a:ext uri="{FF2B5EF4-FFF2-40B4-BE49-F238E27FC236}">
                <a16:creationId xmlns:a16="http://schemas.microsoft.com/office/drawing/2014/main" id="{0596136C-08A7-4A29-0026-737DB380603F}"/>
              </a:ext>
            </a:extLst>
          </p:cNvPr>
          <p:cNvSpPr txBox="1">
            <a:spLocks/>
          </p:cNvSpPr>
          <p:nvPr/>
        </p:nvSpPr>
        <p:spPr>
          <a:xfrm>
            <a:off x="1093750" y="2571750"/>
            <a:ext cx="5680783" cy="1861705"/>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2700" cap="rnd" cmpd="sng" algn="ctr">
            <a:solidFill>
              <a:schemeClr val="accent1">
                <a:lumMod val="75000"/>
              </a:schemeClr>
            </a:solidFill>
            <a:prstDash val="solid"/>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b">
            <a:noAutofit/>
          </a:bodyPr>
          <a:lstStyle>
            <a:lvl1pPr algn="r" defTabSz="342900" rtl="0" eaLnBrk="1" latinLnBrk="0" hangingPunct="1">
              <a:spcBef>
                <a:spcPct val="0"/>
              </a:spcBef>
              <a:buNone/>
              <a:defRPr sz="405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lnSpc>
                <a:spcPct val="90000"/>
              </a:lnSpc>
            </a:pPr>
            <a:br>
              <a:rPr lang="it-IT" sz="1800" b="1" dirty="0">
                <a:solidFill>
                  <a:schemeClr val="bg1"/>
                </a:solidFill>
              </a:rPr>
            </a:br>
            <a:br>
              <a:rPr lang="it-IT" sz="1800" b="1" dirty="0">
                <a:solidFill>
                  <a:schemeClr val="bg1"/>
                </a:solidFill>
              </a:rPr>
            </a:br>
            <a:endParaRPr lang="it-IT" sz="1800" b="1" dirty="0">
              <a:solidFill>
                <a:schemeClr val="bg1"/>
              </a:solidFill>
            </a:endParaRPr>
          </a:p>
          <a:p>
            <a:pPr algn="ctr">
              <a:lnSpc>
                <a:spcPct val="90000"/>
              </a:lnSpc>
            </a:pP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r>
              <a:rPr lang="it-IT" sz="1800" b="1" dirty="0">
                <a:solidFill>
                  <a:schemeClr val="bg1"/>
                </a:solidFill>
              </a:rPr>
              <a:t>EUROPA FORUM </a:t>
            </a:r>
          </a:p>
          <a:p>
            <a:pPr algn="ctr">
              <a:lnSpc>
                <a:spcPct val="90000"/>
              </a:lnSpc>
            </a:pPr>
            <a:r>
              <a:rPr lang="it-IT" sz="1200" b="1" dirty="0">
                <a:solidFill>
                  <a:schemeClr val="bg1"/>
                </a:solidFill>
              </a:rPr>
              <a:t>27 JUNE 2025</a:t>
            </a:r>
          </a:p>
          <a:p>
            <a:pPr algn="ctr">
              <a:lnSpc>
                <a:spcPct val="90000"/>
              </a:lnSpc>
            </a:pPr>
            <a:endParaRPr lang="it-IT" sz="1600" b="1" dirty="0">
              <a:solidFill>
                <a:schemeClr val="bg1"/>
              </a:solidFill>
              <a:latin typeface="Helvetica" pitchFamily="2" charset="0"/>
            </a:endParaRPr>
          </a:p>
          <a:p>
            <a:pPr algn="ctr">
              <a:lnSpc>
                <a:spcPct val="90000"/>
              </a:lnSpc>
            </a:pPr>
            <a:r>
              <a:rPr lang="it-IT" sz="1600" b="1" dirty="0">
                <a:solidFill>
                  <a:schemeClr val="bg1"/>
                </a:solidFill>
                <a:latin typeface="Helvetica" pitchFamily="2" charset="0"/>
              </a:rPr>
              <a:t>THE BEST PRACTICES OF LAG L’ALTRA ROMAGNA</a:t>
            </a:r>
          </a:p>
          <a:p>
            <a:pPr algn="ctr">
              <a:lnSpc>
                <a:spcPct val="90000"/>
              </a:lnSpc>
            </a:pPr>
            <a:endParaRPr lang="it-IT" sz="1600" b="1" dirty="0">
              <a:solidFill>
                <a:schemeClr val="bg1"/>
              </a:solidFill>
              <a:latin typeface="Helvetica" pitchFamily="2" charset="0"/>
            </a:endParaRPr>
          </a:p>
          <a:p>
            <a:pPr algn="ctr">
              <a:lnSpc>
                <a:spcPct val="90000"/>
              </a:lnSpc>
            </a:pPr>
            <a:endParaRPr lang="it-IT" sz="1600" b="1" dirty="0">
              <a:solidFill>
                <a:schemeClr val="bg1"/>
              </a:solidFill>
              <a:latin typeface="Helvetica" pitchFamily="2" charset="0"/>
            </a:endParaRPr>
          </a:p>
          <a:p>
            <a:pPr algn="ctr">
              <a:lnSpc>
                <a:spcPct val="90000"/>
              </a:lnSpc>
            </a:pPr>
            <a:endParaRPr lang="it-IT" sz="1800" b="1" dirty="0">
              <a:solidFill>
                <a:schemeClr val="bg1"/>
              </a:solidFill>
              <a:latin typeface="Helvetica" pitchFamily="2" charset="0"/>
            </a:endParaRPr>
          </a:p>
        </p:txBody>
      </p:sp>
    </p:spTree>
    <p:extLst>
      <p:ext uri="{BB962C8B-B14F-4D97-AF65-F5344CB8AC3E}">
        <p14:creationId xmlns:p14="http://schemas.microsoft.com/office/powerpoint/2010/main" val="1048015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823E0F-415F-565B-A8E2-3E56DF4CCA96}"/>
              </a:ext>
            </a:extLst>
          </p:cNvPr>
          <p:cNvSpPr>
            <a:spLocks noGrp="1"/>
          </p:cNvSpPr>
          <p:nvPr>
            <p:ph type="ctrTitle"/>
          </p:nvPr>
        </p:nvSpPr>
        <p:spPr>
          <a:xfrm>
            <a:off x="852005" y="341731"/>
            <a:ext cx="5825202" cy="940970"/>
          </a:xfrm>
        </p:spPr>
        <p:txBody>
          <a:bodyPr/>
          <a:lstStyle/>
          <a:p>
            <a:pPr algn="ctr"/>
            <a:r>
              <a:rPr lang="it-IT" sz="1600" b="1" dirty="0">
                <a:solidFill>
                  <a:srgbClr val="339933"/>
                </a:solidFill>
                <a:latin typeface="Helvetica" panose="020B0604020202020204" pitchFamily="34" charset="0"/>
                <a:cs typeface="Helvetica" panose="020B0604020202020204" pitchFamily="34" charset="0"/>
              </a:rPr>
              <a:t>ECHOES</a:t>
            </a:r>
            <a:br>
              <a:rPr lang="it-IT" sz="1400" b="1" dirty="0">
                <a:solidFill>
                  <a:schemeClr val="tx1"/>
                </a:solidFill>
                <a:latin typeface="Helvetica" panose="020B0604020202020204" pitchFamily="34" charset="0"/>
                <a:cs typeface="Helvetica" panose="020B0604020202020204" pitchFamily="34" charset="0"/>
              </a:rPr>
            </a:br>
            <a:r>
              <a:rPr lang="it-IT" sz="1400" b="1" dirty="0" err="1">
                <a:solidFill>
                  <a:srgbClr val="339933"/>
                </a:solidFill>
                <a:latin typeface="Helvetica" panose="020B0604020202020204" pitchFamily="34" charset="0"/>
                <a:cs typeface="Helvetica" panose="020B0604020202020204" pitchFamily="34" charset="0"/>
              </a:rPr>
              <a:t>Transnational</a:t>
            </a:r>
            <a:r>
              <a:rPr lang="it-IT" sz="1400" b="1" dirty="0">
                <a:solidFill>
                  <a:srgbClr val="339933"/>
                </a:solidFill>
                <a:latin typeface="Helvetica" panose="020B0604020202020204" pitchFamily="34" charset="0"/>
                <a:cs typeface="Helvetica" panose="020B0604020202020204" pitchFamily="34" charset="0"/>
              </a:rPr>
              <a:t> </a:t>
            </a:r>
            <a:r>
              <a:rPr lang="it-IT" sz="1400" b="1" dirty="0" err="1">
                <a:solidFill>
                  <a:srgbClr val="339933"/>
                </a:solidFill>
                <a:latin typeface="Helvetica" panose="020B0604020202020204" pitchFamily="34" charset="0"/>
                <a:cs typeface="Helvetica" panose="020B0604020202020204" pitchFamily="34" charset="0"/>
              </a:rPr>
              <a:t>Cooperation</a:t>
            </a:r>
            <a:r>
              <a:rPr lang="it-IT" sz="1400" b="1" dirty="0">
                <a:solidFill>
                  <a:srgbClr val="339933"/>
                </a:solidFill>
                <a:latin typeface="Helvetica" panose="020B0604020202020204" pitchFamily="34" charset="0"/>
                <a:cs typeface="Helvetica" panose="020B0604020202020204" pitchFamily="34" charset="0"/>
              </a:rPr>
              <a:t> project </a:t>
            </a:r>
            <a:br>
              <a:rPr lang="it-IT" sz="1400" b="1" dirty="0">
                <a:solidFill>
                  <a:srgbClr val="339933"/>
                </a:solidFill>
                <a:latin typeface="Helvetica" panose="020B0604020202020204" pitchFamily="34" charset="0"/>
                <a:cs typeface="Helvetica" panose="020B0604020202020204" pitchFamily="34" charset="0"/>
              </a:rPr>
            </a:br>
            <a:r>
              <a:rPr lang="it-IT" sz="1400" b="1" dirty="0">
                <a:solidFill>
                  <a:srgbClr val="339933"/>
                </a:solidFill>
                <a:latin typeface="Helvetica" panose="020B0604020202020204" pitchFamily="34" charset="0"/>
                <a:cs typeface="Helvetica" panose="020B0604020202020204" pitchFamily="34" charset="0"/>
              </a:rPr>
              <a:t>Rural Development Program of Emilia – Romagna </a:t>
            </a:r>
            <a:r>
              <a:rPr lang="it-IT" sz="1400" b="1" dirty="0" err="1">
                <a:solidFill>
                  <a:srgbClr val="339933"/>
                </a:solidFill>
                <a:latin typeface="Helvetica" panose="020B0604020202020204" pitchFamily="34" charset="0"/>
                <a:cs typeface="Helvetica" panose="020B0604020202020204" pitchFamily="34" charset="0"/>
              </a:rPr>
              <a:t>Region</a:t>
            </a:r>
            <a:br>
              <a:rPr lang="it-IT" sz="1400" b="1" dirty="0">
                <a:solidFill>
                  <a:srgbClr val="339933"/>
                </a:solidFill>
                <a:latin typeface="Helvetica" panose="020B0604020202020204" pitchFamily="34" charset="0"/>
                <a:cs typeface="Helvetica" panose="020B0604020202020204" pitchFamily="34" charset="0"/>
              </a:rPr>
            </a:br>
            <a:r>
              <a:rPr lang="it-IT" sz="1400" b="1" dirty="0">
                <a:solidFill>
                  <a:srgbClr val="339933"/>
                </a:solidFill>
                <a:latin typeface="Helvetica" panose="020B0604020202020204" pitchFamily="34" charset="0"/>
                <a:cs typeface="Helvetica" panose="020B0604020202020204" pitchFamily="34" charset="0"/>
              </a:rPr>
              <a:t>(</a:t>
            </a:r>
            <a:r>
              <a:rPr lang="it-IT" sz="1400" b="1" dirty="0" err="1">
                <a:solidFill>
                  <a:srgbClr val="339933"/>
                </a:solidFill>
                <a:latin typeface="Helvetica" panose="020B0604020202020204" pitchFamily="34" charset="0"/>
                <a:cs typeface="Helvetica" panose="020B0604020202020204" pitchFamily="34" charset="0"/>
              </a:rPr>
              <a:t>Measure</a:t>
            </a:r>
            <a:r>
              <a:rPr lang="it-IT" sz="1400" b="1" dirty="0">
                <a:solidFill>
                  <a:srgbClr val="339933"/>
                </a:solidFill>
                <a:latin typeface="Helvetica" panose="020B0604020202020204" pitchFamily="34" charset="0"/>
                <a:cs typeface="Helvetica" panose="020B0604020202020204" pitchFamily="34" charset="0"/>
              </a:rPr>
              <a:t> 19, Sub – </a:t>
            </a:r>
            <a:r>
              <a:rPr lang="it-IT" sz="1400" b="1" dirty="0" err="1">
                <a:solidFill>
                  <a:srgbClr val="339933"/>
                </a:solidFill>
                <a:latin typeface="Helvetica" panose="020B0604020202020204" pitchFamily="34" charset="0"/>
                <a:cs typeface="Helvetica" panose="020B0604020202020204" pitchFamily="34" charset="0"/>
              </a:rPr>
              <a:t>measure</a:t>
            </a:r>
            <a:r>
              <a:rPr lang="it-IT" sz="1400" b="1" dirty="0">
                <a:solidFill>
                  <a:srgbClr val="339933"/>
                </a:solidFill>
                <a:latin typeface="Helvetica" panose="020B0604020202020204" pitchFamily="34" charset="0"/>
                <a:cs typeface="Helvetica" panose="020B0604020202020204" pitchFamily="34" charset="0"/>
              </a:rPr>
              <a:t> 19.3)</a:t>
            </a:r>
            <a:endParaRPr lang="it-IT" sz="1400" dirty="0">
              <a:solidFill>
                <a:srgbClr val="339933"/>
              </a:solidFill>
            </a:endParaRPr>
          </a:p>
        </p:txBody>
      </p:sp>
      <p:sp>
        <p:nvSpPr>
          <p:cNvPr id="3" name="Sottotitolo 2">
            <a:extLst>
              <a:ext uri="{FF2B5EF4-FFF2-40B4-BE49-F238E27FC236}">
                <a16:creationId xmlns:a16="http://schemas.microsoft.com/office/drawing/2014/main" id="{200260C2-F709-1F38-FBB3-3523BB3EEACC}"/>
              </a:ext>
            </a:extLst>
          </p:cNvPr>
          <p:cNvSpPr>
            <a:spLocks noGrp="1"/>
          </p:cNvSpPr>
          <p:nvPr>
            <p:ph type="subTitle" idx="1"/>
          </p:nvPr>
        </p:nvSpPr>
        <p:spPr>
          <a:xfrm>
            <a:off x="457151" y="1414396"/>
            <a:ext cx="3255867" cy="3192240"/>
          </a:xfrm>
        </p:spPr>
        <p:txBody>
          <a:bodyPr>
            <a:normAutofit fontScale="40000" lnSpcReduction="20000"/>
          </a:bodyPr>
          <a:lstStyle/>
          <a:p>
            <a:pPr algn="just">
              <a:lnSpc>
                <a:spcPct val="107000"/>
              </a:lnSpc>
              <a:spcAft>
                <a:spcPts val="800"/>
              </a:spcAft>
            </a:pP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7 Local Action Groups (4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Italian</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2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Finnish</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and 1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Swedish</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who</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have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started</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collaboration</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process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aimed</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at</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the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growing</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and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innovation</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of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ecomuseums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and museums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representing</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local</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traditions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and cultural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heritage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in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their</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respective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territories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of competence .</a:t>
            </a:r>
          </a:p>
          <a:p>
            <a:pPr algn="just">
              <a:lnSpc>
                <a:spcPct val="107000"/>
              </a:lnSpc>
              <a:spcAft>
                <a:spcPts val="800"/>
              </a:spcAft>
            </a:pP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ECHOES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has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the following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objectives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a:t>
            </a:r>
          </a:p>
          <a:p>
            <a:pPr marL="457200" indent="-457200" algn="just">
              <a:lnSpc>
                <a:spcPct val="107000"/>
              </a:lnSpc>
              <a:spcAft>
                <a:spcPts val="800"/>
              </a:spcAft>
              <a:buFont typeface="Wingdings" panose="05000000000000000000" pitchFamily="2" charset="2"/>
              <a:buChar char="ü"/>
            </a:pP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Strengthen</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the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capacities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of institutions to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apply</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innovative models, strategies and concrete actions for the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protection</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and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sustainable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use of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intangible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cultural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heritage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a:t>
            </a:r>
          </a:p>
          <a:p>
            <a:pPr marL="457200" indent="-457200" algn="just">
              <a:lnSpc>
                <a:spcPct val="107000"/>
              </a:lnSpc>
              <a:spcAft>
                <a:spcPts val="800"/>
              </a:spcAft>
              <a:buFont typeface="Wingdings" panose="05000000000000000000" pitchFamily="2" charset="2"/>
              <a:buChar char="ü"/>
            </a:pP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Enhance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the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components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of the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identity</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of a place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territory</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memory</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tradition</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and customs);</a:t>
            </a:r>
          </a:p>
          <a:p>
            <a:pPr marL="457200" indent="-457200" algn="just">
              <a:lnSpc>
                <a:spcPct val="107000"/>
              </a:lnSpc>
              <a:spcAft>
                <a:spcPts val="800"/>
              </a:spcAft>
              <a:buFont typeface="Wingdings" panose="05000000000000000000" pitchFamily="2" charset="2"/>
              <a:buChar char="ü"/>
            </a:pP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Promote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new job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opportunities</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for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young</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people and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entrepreneurship</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promotion and investments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through</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the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exchange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of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generational</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knowledge</a:t>
            </a:r>
          </a:p>
          <a:p>
            <a:pPr marL="457200" indent="-457200" algn="just">
              <a:lnSpc>
                <a:spcPct val="107000"/>
              </a:lnSpc>
              <a:spcAft>
                <a:spcPts val="800"/>
              </a:spcAft>
              <a:buFont typeface="Wingdings" panose="05000000000000000000" pitchFamily="2" charset="2"/>
              <a:buChar char="ü"/>
            </a:pP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Increase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knowledge of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intangible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cultural </a:t>
            </a:r>
            <a:r>
              <a:rPr lang="it-IT" sz="22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heritage</a:t>
            </a:r>
            <a:r>
              <a:rPr lang="it-IT" sz="22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a:t>
            </a:r>
          </a:p>
          <a:p>
            <a:endParaRPr lang="it-IT" dirty="0"/>
          </a:p>
        </p:txBody>
      </p:sp>
      <p:pic>
        <p:nvPicPr>
          <p:cNvPr id="6" name="Immagine 5">
            <a:extLst>
              <a:ext uri="{FF2B5EF4-FFF2-40B4-BE49-F238E27FC236}">
                <a16:creationId xmlns:a16="http://schemas.microsoft.com/office/drawing/2014/main" id="{E66EBB8C-A23F-489C-4619-6E58C4483040}"/>
              </a:ext>
            </a:extLst>
          </p:cNvPr>
          <p:cNvPicPr>
            <a:picLocks noChangeAspect="1"/>
          </p:cNvPicPr>
          <p:nvPr/>
        </p:nvPicPr>
        <p:blipFill>
          <a:blip r:embed="rId2"/>
          <a:stretch>
            <a:fillRect/>
          </a:stretch>
        </p:blipFill>
        <p:spPr>
          <a:xfrm>
            <a:off x="4501745" y="1394527"/>
            <a:ext cx="2723102" cy="1227257"/>
          </a:xfrm>
          <a:prstGeom prst="rect">
            <a:avLst/>
          </a:prstGeom>
        </p:spPr>
      </p:pic>
      <p:pic>
        <p:nvPicPr>
          <p:cNvPr id="7" name="Immagine 6">
            <a:extLst>
              <a:ext uri="{FF2B5EF4-FFF2-40B4-BE49-F238E27FC236}">
                <a16:creationId xmlns:a16="http://schemas.microsoft.com/office/drawing/2014/main" id="{29981EE8-EFDC-3593-DC0B-F2FB6C8B4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866" y="2790929"/>
            <a:ext cx="1470644" cy="1947402"/>
          </a:xfrm>
          <a:prstGeom prst="rect">
            <a:avLst/>
          </a:prstGeom>
        </p:spPr>
      </p:pic>
      <p:pic>
        <p:nvPicPr>
          <p:cNvPr id="8" name="Immagine 7">
            <a:extLst>
              <a:ext uri="{FF2B5EF4-FFF2-40B4-BE49-F238E27FC236}">
                <a16:creationId xmlns:a16="http://schemas.microsoft.com/office/drawing/2014/main" id="{80C6D1D5-7091-CC4A-1393-DBE46AF8D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539" y="2848248"/>
            <a:ext cx="1744757" cy="1758388"/>
          </a:xfrm>
          <a:prstGeom prst="rect">
            <a:avLst/>
          </a:prstGeom>
        </p:spPr>
      </p:pic>
    </p:spTree>
    <p:extLst>
      <p:ext uri="{BB962C8B-B14F-4D97-AF65-F5344CB8AC3E}">
        <p14:creationId xmlns:p14="http://schemas.microsoft.com/office/powerpoint/2010/main" val="1321470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336588-22B7-C04A-B222-F241826E826C}"/>
              </a:ext>
            </a:extLst>
          </p:cNvPr>
          <p:cNvSpPr>
            <a:spLocks noGrp="1"/>
          </p:cNvSpPr>
          <p:nvPr>
            <p:ph type="ctrTitle"/>
          </p:nvPr>
        </p:nvSpPr>
        <p:spPr>
          <a:xfrm>
            <a:off x="742373" y="360218"/>
            <a:ext cx="5825202" cy="706581"/>
          </a:xfrm>
        </p:spPr>
        <p:txBody>
          <a:bodyPr/>
          <a:lstStyle/>
          <a:p>
            <a:pPr algn="l"/>
            <a:r>
              <a:rPr lang="it-IT" sz="1800" kern="100" dirty="0">
                <a:effectLst/>
                <a:latin typeface="Helvetica" panose="020B0604020202020204" pitchFamily="34" charset="0"/>
                <a:ea typeface="Calibri" panose="020F0502020204030204" pitchFamily="34" charset="0"/>
                <a:cs typeface="Helvetica" panose="020B0604020202020204" pitchFamily="34" charset="0"/>
              </a:rPr>
              <a:t>Action 3.2 </a:t>
            </a:r>
            <a:r>
              <a:rPr lang="it-IT" sz="1800" kern="100" dirty="0" err="1">
                <a:effectLst/>
                <a:latin typeface="Helvetica" panose="020B0604020202020204" pitchFamily="34" charset="0"/>
                <a:ea typeface="Calibri" panose="020F0502020204030204" pitchFamily="34" charset="0"/>
                <a:cs typeface="Helvetica" panose="020B0604020202020204" pitchFamily="34" charset="0"/>
              </a:rPr>
              <a:t>Purchases</a:t>
            </a:r>
            <a:r>
              <a:rPr lang="it-IT" sz="1800" kern="100" dirty="0">
                <a:effectLst/>
                <a:latin typeface="Helvetica" panose="020B0604020202020204" pitchFamily="34" charset="0"/>
                <a:ea typeface="Calibri" panose="020F0502020204030204" pitchFamily="34" charset="0"/>
                <a:cs typeface="Helvetica" panose="020B0604020202020204" pitchFamily="34" charset="0"/>
              </a:rPr>
              <a:t> of </a:t>
            </a:r>
            <a:r>
              <a:rPr lang="it-IT" sz="1800" kern="100" dirty="0" err="1">
                <a:effectLst/>
                <a:latin typeface="Helvetica" panose="020B0604020202020204" pitchFamily="34" charset="0"/>
                <a:ea typeface="Calibri" panose="020F0502020204030204" pitchFamily="34" charset="0"/>
                <a:cs typeface="Helvetica" panose="020B0604020202020204" pitchFamily="34" charset="0"/>
              </a:rPr>
              <a:t>goods</a:t>
            </a:r>
            <a:r>
              <a:rPr lang="it-IT" sz="1800" kern="100" dirty="0">
                <a:effectLst/>
                <a:latin typeface="Helvetica" panose="020B0604020202020204" pitchFamily="34" charset="0"/>
                <a:ea typeface="Calibri" panose="020F0502020204030204" pitchFamily="34" charset="0"/>
                <a:cs typeface="Helvetica" panose="020B0604020202020204" pitchFamily="34" charset="0"/>
              </a:rPr>
              <a:t> and services for </a:t>
            </a:r>
            <a:r>
              <a:rPr lang="it-IT" sz="1800" kern="100" dirty="0" err="1">
                <a:effectLst/>
                <a:latin typeface="Helvetica" panose="020B0604020202020204" pitchFamily="34" charset="0"/>
                <a:ea typeface="Calibri" panose="020F0502020204030204" pitchFamily="34" charset="0"/>
                <a:cs typeface="Helvetica" panose="020B0604020202020204" pitchFamily="34" charset="0"/>
              </a:rPr>
              <a:t>local</a:t>
            </a:r>
            <a:r>
              <a:rPr lang="it-IT" sz="1800" kern="100" dirty="0">
                <a:effectLst/>
                <a:latin typeface="Helvetica" panose="020B0604020202020204" pitchFamily="34" charset="0"/>
                <a:ea typeface="Calibri" panose="020F0502020204030204" pitchFamily="34" charset="0"/>
                <a:cs typeface="Helvetica" panose="020B0604020202020204" pitchFamily="34" charset="0"/>
              </a:rPr>
              <a:t> eco-museums</a:t>
            </a:r>
            <a:endParaRPr lang="it-IT" dirty="0">
              <a:latin typeface="Helvetica" panose="020B0604020202020204" pitchFamily="34" charset="0"/>
              <a:cs typeface="Helvetica" panose="020B0604020202020204" pitchFamily="34" charset="0"/>
            </a:endParaRPr>
          </a:p>
        </p:txBody>
      </p:sp>
      <p:sp>
        <p:nvSpPr>
          <p:cNvPr id="3" name="Sottotitolo 2">
            <a:extLst>
              <a:ext uri="{FF2B5EF4-FFF2-40B4-BE49-F238E27FC236}">
                <a16:creationId xmlns:a16="http://schemas.microsoft.com/office/drawing/2014/main" id="{3C4FB044-5354-EAF2-08E8-A0232FBAA4CD}"/>
              </a:ext>
            </a:extLst>
          </p:cNvPr>
          <p:cNvSpPr>
            <a:spLocks noGrp="1"/>
          </p:cNvSpPr>
          <p:nvPr>
            <p:ph type="subTitle" idx="1"/>
          </p:nvPr>
        </p:nvSpPr>
        <p:spPr>
          <a:xfrm>
            <a:off x="666172" y="1160835"/>
            <a:ext cx="5825202" cy="356238"/>
          </a:xfrm>
        </p:spPr>
        <p:txBody>
          <a:bodyPr>
            <a:normAutofit/>
          </a:bodyPr>
          <a:lstStyle/>
          <a:p>
            <a:pPr algn="l"/>
            <a:r>
              <a:rPr lang="it-IT" sz="1400" kern="1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Public bodies for </a:t>
            </a:r>
            <a:r>
              <a:rPr lang="it-IT" sz="1400" kern="100"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carrying</a:t>
            </a:r>
            <a:r>
              <a:rPr lang="it-IT" sz="1400" kern="1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out the action:</a:t>
            </a:r>
          </a:p>
          <a:p>
            <a:pPr algn="l"/>
            <a:endParaRPr lang="it-IT" dirty="0"/>
          </a:p>
        </p:txBody>
      </p:sp>
      <p:sp>
        <p:nvSpPr>
          <p:cNvPr id="4" name="CasellaDiTesto 3">
            <a:extLst>
              <a:ext uri="{FF2B5EF4-FFF2-40B4-BE49-F238E27FC236}">
                <a16:creationId xmlns:a16="http://schemas.microsoft.com/office/drawing/2014/main" id="{2A4CF711-BECB-2C18-EF77-928180C17B22}"/>
              </a:ext>
            </a:extLst>
          </p:cNvPr>
          <p:cNvSpPr txBox="1"/>
          <p:nvPr/>
        </p:nvSpPr>
        <p:spPr>
          <a:xfrm>
            <a:off x="666172" y="1601236"/>
            <a:ext cx="4795151" cy="523220"/>
          </a:xfrm>
          <a:prstGeom prst="rect">
            <a:avLst/>
          </a:prstGeom>
          <a:noFill/>
        </p:spPr>
        <p:txBody>
          <a:bodyPr wrap="square" rtlCol="0">
            <a:spAutoFit/>
          </a:bodyPr>
          <a:lstStyle/>
          <a:p>
            <a:r>
              <a:rPr lang="it-IT" sz="1400" dirty="0">
                <a:latin typeface="Helvetica" panose="020B0604020202020204" pitchFamily="34" charset="0"/>
                <a:cs typeface="Helvetica" panose="020B0604020202020204" pitchFamily="34" charset="0"/>
              </a:rPr>
              <a:t>Romagna Acque Società delle Fonti S.p.A. </a:t>
            </a:r>
            <a:r>
              <a:rPr lang="it-IT" sz="1400" dirty="0" err="1">
                <a:latin typeface="Helvetica" panose="020B0604020202020204" pitchFamily="34" charset="0"/>
                <a:cs typeface="Helvetica" panose="020B0604020202020204" pitchFamily="34" charset="0"/>
              </a:rPr>
              <a:t>intervenes</a:t>
            </a:r>
            <a:r>
              <a:rPr lang="it-IT" sz="1400" dirty="0">
                <a:latin typeface="Helvetica" panose="020B0604020202020204" pitchFamily="34" charset="0"/>
                <a:cs typeface="Helvetica" panose="020B0604020202020204" pitchFamily="34" charset="0"/>
              </a:rPr>
              <a:t> </a:t>
            </a:r>
            <a:r>
              <a:rPr lang="it-IT" sz="1400" dirty="0" err="1">
                <a:latin typeface="Helvetica" panose="020B0604020202020204" pitchFamily="34" charset="0"/>
                <a:cs typeface="Helvetica" panose="020B0604020202020204" pitchFamily="34" charset="0"/>
              </a:rPr>
              <a:t>at</a:t>
            </a:r>
            <a:r>
              <a:rPr lang="it-IT" sz="1400" dirty="0">
                <a:latin typeface="Helvetica" panose="020B0604020202020204" pitchFamily="34" charset="0"/>
                <a:cs typeface="Helvetica" panose="020B0604020202020204" pitchFamily="34" charset="0"/>
              </a:rPr>
              <a:t> the Idro </a:t>
            </a:r>
            <a:r>
              <a:rPr lang="it-IT" sz="1400" dirty="0" err="1">
                <a:latin typeface="Helvetica" panose="020B0604020202020204" pitchFamily="34" charset="0"/>
                <a:cs typeface="Helvetica" panose="020B0604020202020204" pitchFamily="34" charset="0"/>
              </a:rPr>
              <a:t>Ecomuseum</a:t>
            </a:r>
            <a:r>
              <a:rPr lang="it-IT" sz="1400" dirty="0">
                <a:latin typeface="Helvetica" panose="020B0604020202020204" pitchFamily="34" charset="0"/>
                <a:cs typeface="Helvetica" panose="020B0604020202020204" pitchFamily="34" charset="0"/>
              </a:rPr>
              <a:t> of the Waters of Ridracoli</a:t>
            </a:r>
          </a:p>
        </p:txBody>
      </p:sp>
      <p:pic>
        <p:nvPicPr>
          <p:cNvPr id="5" name="Immagine 4">
            <a:extLst>
              <a:ext uri="{FF2B5EF4-FFF2-40B4-BE49-F238E27FC236}">
                <a16:creationId xmlns:a16="http://schemas.microsoft.com/office/drawing/2014/main" id="{D54C7428-847D-F089-BB57-E12B228B8F76}"/>
              </a:ext>
            </a:extLst>
          </p:cNvPr>
          <p:cNvPicPr>
            <a:picLocks noChangeAspect="1"/>
          </p:cNvPicPr>
          <p:nvPr/>
        </p:nvPicPr>
        <p:blipFill>
          <a:blip r:embed="rId2"/>
          <a:stretch>
            <a:fillRect/>
          </a:stretch>
        </p:blipFill>
        <p:spPr>
          <a:xfrm>
            <a:off x="742373" y="2482748"/>
            <a:ext cx="3265093" cy="1499917"/>
          </a:xfrm>
          <a:prstGeom prst="rect">
            <a:avLst/>
          </a:prstGeom>
        </p:spPr>
      </p:pic>
      <p:sp>
        <p:nvSpPr>
          <p:cNvPr id="6" name="AutoShape 2" descr="IDRO - Ecomuseum of Waters, Ridracoli | Global Network of Water Museums">
            <a:extLst>
              <a:ext uri="{FF2B5EF4-FFF2-40B4-BE49-F238E27FC236}">
                <a16:creationId xmlns:a16="http://schemas.microsoft.com/office/drawing/2014/main" id="{0BDF442A-371D-1ABB-8ADC-CC8EC9822E1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8" name="Picture 4" descr="IDRO - Ecomuseum of Waters, Ridracoli | Global Network of Water Museums">
            <a:extLst>
              <a:ext uri="{FF2B5EF4-FFF2-40B4-BE49-F238E27FC236}">
                <a16:creationId xmlns:a16="http://schemas.microsoft.com/office/drawing/2014/main" id="{4400E887-A5A5-85DF-1FDD-0B9C9AD9E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380" y="2353055"/>
            <a:ext cx="3096491" cy="185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46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5B4E49-496E-50D0-F198-1B76C75EE7BC}"/>
              </a:ext>
            </a:extLst>
          </p:cNvPr>
          <p:cNvSpPr>
            <a:spLocks noGrp="1"/>
          </p:cNvSpPr>
          <p:nvPr>
            <p:ph type="title"/>
          </p:nvPr>
        </p:nvSpPr>
        <p:spPr>
          <a:xfrm>
            <a:off x="183575" y="354816"/>
            <a:ext cx="6876472" cy="830066"/>
          </a:xfrm>
        </p:spPr>
        <p:txBody>
          <a:bodyPr>
            <a:normAutofit fontScale="90000"/>
          </a:bodyPr>
          <a:lstStyle/>
          <a:p>
            <a:pPr algn="ctr"/>
            <a:r>
              <a:rPr lang="it-IT" sz="1800" b="1" dirty="0">
                <a:solidFill>
                  <a:srgbClr val="339933"/>
                </a:solidFill>
                <a:latin typeface="Helvetica" panose="020B0604020202020204" pitchFamily="34" charset="0"/>
                <a:cs typeface="Helvetica" panose="020B0604020202020204" pitchFamily="34" charset="0"/>
              </a:rPr>
              <a:t>AGREEMENT-BASED PROJECTS: </a:t>
            </a:r>
            <a:br>
              <a:rPr lang="it-IT"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Paths and Flavors: Joint Promotion of Local Products and Services</a:t>
            </a:r>
            <a:br>
              <a:rPr lang="en-US" dirty="0"/>
            </a:br>
            <a:endParaRPr lang="it-IT" dirty="0"/>
          </a:p>
        </p:txBody>
      </p:sp>
      <p:sp>
        <p:nvSpPr>
          <p:cNvPr id="3" name="Segnaposto contenuto 2">
            <a:extLst>
              <a:ext uri="{FF2B5EF4-FFF2-40B4-BE49-F238E27FC236}">
                <a16:creationId xmlns:a16="http://schemas.microsoft.com/office/drawing/2014/main" id="{EF18E96C-DFFA-176C-3308-8892E20E5B72}"/>
              </a:ext>
            </a:extLst>
          </p:cNvPr>
          <p:cNvSpPr>
            <a:spLocks noGrp="1"/>
          </p:cNvSpPr>
          <p:nvPr>
            <p:ph idx="1"/>
          </p:nvPr>
        </p:nvSpPr>
        <p:spPr>
          <a:xfrm>
            <a:off x="1118757" y="3296229"/>
            <a:ext cx="5379026" cy="1415759"/>
          </a:xfrm>
        </p:spPr>
        <p:txBody>
          <a:bodyPr>
            <a:normAutofit/>
          </a:bodyPr>
          <a:lstStyle/>
          <a:p>
            <a:pPr marL="144000" algn="just" fontAlgn="base">
              <a:spcBef>
                <a:spcPts val="0"/>
              </a:spcBef>
              <a:buNone/>
            </a:pPr>
            <a:r>
              <a:rPr lang="en-US" sz="1200" b="0" i="0" dirty="0">
                <a:solidFill>
                  <a:schemeClr val="bg2">
                    <a:lumMod val="25000"/>
                  </a:schemeClr>
                </a:solidFill>
                <a:effectLst/>
                <a:latin typeface="Lato" panose="020F0502020204030203" pitchFamily="34" charset="0"/>
              </a:rPr>
              <a:t>	The enhancement of the Romagna hills involves integrating hiking, local food and wine, and culture, </a:t>
            </a:r>
            <a:r>
              <a:rPr lang="en-US" sz="1200" b="1" i="0" dirty="0">
                <a:solidFill>
                  <a:schemeClr val="accent2">
                    <a:lumMod val="75000"/>
                  </a:schemeClr>
                </a:solidFill>
                <a:effectLst/>
                <a:latin typeface="Lato" panose="020F0502020204030203" pitchFamily="34" charset="0"/>
              </a:rPr>
              <a:t>promoting local products and services while creating new opportunities for businesses and sustainable tourism.</a:t>
            </a:r>
          </a:p>
          <a:p>
            <a:pPr marL="144000" algn="just" fontAlgn="base">
              <a:spcBef>
                <a:spcPts val="0"/>
              </a:spcBef>
              <a:buNone/>
            </a:pPr>
            <a:endParaRPr lang="en-US" sz="1200" b="1" dirty="0">
              <a:solidFill>
                <a:schemeClr val="bg2">
                  <a:lumMod val="25000"/>
                </a:schemeClr>
              </a:solidFill>
              <a:latin typeface="Lato" panose="020F0502020204030203" pitchFamily="34" charset="0"/>
            </a:endParaRPr>
          </a:p>
          <a:p>
            <a:pPr marL="144000" algn="just" fontAlgn="base">
              <a:spcBef>
                <a:spcPts val="0"/>
              </a:spcBef>
              <a:buNone/>
            </a:pPr>
            <a:r>
              <a:rPr lang="en-US" sz="1200" b="0" i="0" dirty="0">
                <a:solidFill>
                  <a:schemeClr val="bg2">
                    <a:lumMod val="25000"/>
                  </a:schemeClr>
                </a:solidFill>
                <a:effectLst/>
                <a:latin typeface="Lato" panose="020F0502020204030203" pitchFamily="34" charset="0"/>
              </a:rPr>
              <a:t> 	Activities include guided hikes with tastings, food and wine events, and initiatives to strengthen the network between producers, agritourism and tourism operators.</a:t>
            </a:r>
            <a:endParaRPr lang="it-IT" sz="1200" dirty="0">
              <a:solidFill>
                <a:schemeClr val="bg2">
                  <a:lumMod val="25000"/>
                </a:schemeClr>
              </a:solidFill>
            </a:endParaRPr>
          </a:p>
        </p:txBody>
      </p:sp>
      <p:sp>
        <p:nvSpPr>
          <p:cNvPr id="10" name="Segnaposto contenuto 2">
            <a:extLst>
              <a:ext uri="{FF2B5EF4-FFF2-40B4-BE49-F238E27FC236}">
                <a16:creationId xmlns:a16="http://schemas.microsoft.com/office/drawing/2014/main" id="{4ADC0E75-95FD-A3A2-0FB3-2463180231E9}"/>
              </a:ext>
            </a:extLst>
          </p:cNvPr>
          <p:cNvSpPr txBox="1">
            <a:spLocks/>
          </p:cNvSpPr>
          <p:nvPr/>
        </p:nvSpPr>
        <p:spPr>
          <a:xfrm>
            <a:off x="481447" y="3594103"/>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p:txBody>
      </p:sp>
      <p:pic>
        <p:nvPicPr>
          <p:cNvPr id="19" name="Immagine 18">
            <a:extLst>
              <a:ext uri="{FF2B5EF4-FFF2-40B4-BE49-F238E27FC236}">
                <a16:creationId xmlns:a16="http://schemas.microsoft.com/office/drawing/2014/main" id="{303D0AC8-F475-483E-E95D-F58DDF85E700}"/>
              </a:ext>
            </a:extLst>
          </p:cNvPr>
          <p:cNvPicPr>
            <a:picLocks noChangeAspect="1"/>
          </p:cNvPicPr>
          <p:nvPr/>
        </p:nvPicPr>
        <p:blipFill>
          <a:blip r:embed="rId2"/>
          <a:stretch>
            <a:fillRect/>
          </a:stretch>
        </p:blipFill>
        <p:spPr>
          <a:xfrm>
            <a:off x="1118757" y="1101092"/>
            <a:ext cx="5379026" cy="2046200"/>
          </a:xfrm>
          <a:prstGeom prst="rect">
            <a:avLst/>
          </a:prstGeom>
        </p:spPr>
      </p:pic>
    </p:spTree>
    <p:extLst>
      <p:ext uri="{BB962C8B-B14F-4D97-AF65-F5344CB8AC3E}">
        <p14:creationId xmlns:p14="http://schemas.microsoft.com/office/powerpoint/2010/main" val="535680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EF15-A2FB-23D3-7224-6479D2E44A3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24A9CD6-D8CF-608B-2695-E1480B5CCCC2}"/>
              </a:ext>
            </a:extLst>
          </p:cNvPr>
          <p:cNvSpPr>
            <a:spLocks noGrp="1"/>
          </p:cNvSpPr>
          <p:nvPr>
            <p:ph type="title"/>
          </p:nvPr>
        </p:nvSpPr>
        <p:spPr>
          <a:xfrm>
            <a:off x="183575" y="354816"/>
            <a:ext cx="6876472" cy="830066"/>
          </a:xfrm>
        </p:spPr>
        <p:txBody>
          <a:bodyPr>
            <a:normAutofit fontScale="90000"/>
          </a:bodyPr>
          <a:lstStyle/>
          <a:p>
            <a:pPr algn="ctr"/>
            <a:r>
              <a:rPr lang="it-IT" sz="1800" b="1" dirty="0">
                <a:solidFill>
                  <a:srgbClr val="339933"/>
                </a:solidFill>
                <a:latin typeface="Helvetica" panose="020B0604020202020204" pitchFamily="34" charset="0"/>
                <a:cs typeface="Helvetica" panose="020B0604020202020204" pitchFamily="34" charset="0"/>
              </a:rPr>
              <a:t>AGREEMENT-BASED PROJECTS: </a:t>
            </a:r>
            <a:br>
              <a:rPr lang="it-IT"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Biodiversity of food interest, safeguarding and recovery of traditional local cultivars from the Apennines for the development of production chains.</a:t>
            </a:r>
            <a:br>
              <a:rPr lang="en-US" dirty="0"/>
            </a:br>
            <a:endParaRPr lang="it-IT" dirty="0"/>
          </a:p>
        </p:txBody>
      </p:sp>
      <p:sp>
        <p:nvSpPr>
          <p:cNvPr id="3" name="Segnaposto contenuto 2">
            <a:extLst>
              <a:ext uri="{FF2B5EF4-FFF2-40B4-BE49-F238E27FC236}">
                <a16:creationId xmlns:a16="http://schemas.microsoft.com/office/drawing/2014/main" id="{AF6F91FE-DC9F-E53F-8AD6-C444236CEBE9}"/>
              </a:ext>
            </a:extLst>
          </p:cNvPr>
          <p:cNvSpPr>
            <a:spLocks noGrp="1"/>
          </p:cNvSpPr>
          <p:nvPr>
            <p:ph idx="1"/>
          </p:nvPr>
        </p:nvSpPr>
        <p:spPr>
          <a:xfrm>
            <a:off x="3818083" y="1657504"/>
            <a:ext cx="2884050" cy="3334615"/>
          </a:xfrm>
        </p:spPr>
        <p:txBody>
          <a:bodyPr>
            <a:normAutofit lnSpcReduction="10000"/>
          </a:bodyPr>
          <a:lstStyle/>
          <a:p>
            <a:pPr marL="144000" algn="just" fontAlgn="base">
              <a:spcBef>
                <a:spcPts val="0"/>
              </a:spcBef>
              <a:buNone/>
            </a:pPr>
            <a:r>
              <a:rPr lang="en-US" sz="1200" b="0" i="0" dirty="0">
                <a:solidFill>
                  <a:schemeClr val="bg2">
                    <a:lumMod val="25000"/>
                  </a:schemeClr>
                </a:solidFill>
                <a:effectLst/>
                <a:latin typeface="Lato" panose="020F0502020204030203" pitchFamily="34" charset="0"/>
              </a:rPr>
              <a:t>	A journey into </a:t>
            </a:r>
            <a:r>
              <a:rPr lang="en-US" sz="1200" b="1" i="0" dirty="0">
                <a:solidFill>
                  <a:schemeClr val="accent2">
                    <a:lumMod val="75000"/>
                  </a:schemeClr>
                </a:solidFill>
                <a:effectLst/>
                <a:latin typeface="Lato" panose="020F0502020204030203" pitchFamily="34" charset="0"/>
              </a:rPr>
              <a:t>agricultural tradition </a:t>
            </a:r>
            <a:r>
              <a:rPr lang="en-US" sz="1200" b="0" i="0" dirty="0">
                <a:solidFill>
                  <a:schemeClr val="bg2">
                    <a:lumMod val="25000"/>
                  </a:schemeClr>
                </a:solidFill>
                <a:effectLst/>
                <a:latin typeface="Lato" panose="020F0502020204030203" pitchFamily="34" charset="0"/>
              </a:rPr>
              <a:t>and the richness of </a:t>
            </a:r>
            <a:r>
              <a:rPr lang="en-US" sz="1200" b="1" i="0" dirty="0">
                <a:solidFill>
                  <a:schemeClr val="accent2">
                    <a:lumMod val="75000"/>
                  </a:schemeClr>
                </a:solidFill>
                <a:effectLst/>
                <a:latin typeface="Lato" panose="020F0502020204030203" pitchFamily="34" charset="0"/>
              </a:rPr>
              <a:t>local biodiversity</a:t>
            </a:r>
            <a:r>
              <a:rPr lang="en-US" sz="1200" b="0" i="0" dirty="0">
                <a:solidFill>
                  <a:schemeClr val="bg2">
                    <a:lumMod val="25000"/>
                  </a:schemeClr>
                </a:solidFill>
                <a:effectLst/>
                <a:latin typeface="Lato" panose="020F0502020204030203" pitchFamily="34" charset="0"/>
              </a:rPr>
              <a:t>: the book </a:t>
            </a:r>
            <a:r>
              <a:rPr lang="en-US" sz="1200" b="1" i="0" dirty="0">
                <a:solidFill>
                  <a:schemeClr val="accent2">
                    <a:lumMod val="75000"/>
                  </a:schemeClr>
                </a:solidFill>
                <a:effectLst/>
                <a:latin typeface="Lato" panose="020F0502020204030203" pitchFamily="34" charset="0"/>
              </a:rPr>
              <a:t>“Vegetable and Cereal Varieties of the National Park and GAL L'Altra Romagna</a:t>
            </a:r>
            <a:r>
              <a:rPr lang="en-US" sz="1200" b="0" i="0" dirty="0">
                <a:solidFill>
                  <a:schemeClr val="accent2">
                    <a:lumMod val="75000"/>
                  </a:schemeClr>
                </a:solidFill>
                <a:effectLst/>
                <a:latin typeface="Lato" panose="020F0502020204030203" pitchFamily="34" charset="0"/>
              </a:rPr>
              <a:t>” </a:t>
            </a:r>
            <a:r>
              <a:rPr lang="en-US" sz="1200" b="0" i="0" dirty="0">
                <a:solidFill>
                  <a:schemeClr val="bg2">
                    <a:lumMod val="25000"/>
                  </a:schemeClr>
                </a:solidFill>
                <a:effectLst/>
                <a:latin typeface="Lato" panose="020F0502020204030203" pitchFamily="34" charset="0"/>
              </a:rPr>
              <a:t>tells the story of the </a:t>
            </a:r>
            <a:r>
              <a:rPr lang="en-US" sz="1200" b="1" i="0" dirty="0">
                <a:solidFill>
                  <a:schemeClr val="accent2">
                    <a:lumMod val="75000"/>
                  </a:schemeClr>
                </a:solidFill>
                <a:effectLst/>
                <a:latin typeface="Lato" panose="020F0502020204030203" pitchFamily="34" charset="0"/>
              </a:rPr>
              <a:t>value of ancient cultivars from our territory</a:t>
            </a:r>
            <a:r>
              <a:rPr lang="en-US" sz="1200" b="0" i="0" dirty="0">
                <a:solidFill>
                  <a:schemeClr val="bg2">
                    <a:lumMod val="25000"/>
                  </a:schemeClr>
                </a:solidFill>
                <a:effectLst/>
                <a:latin typeface="Lato" panose="020F0502020204030203" pitchFamily="34" charset="0"/>
              </a:rPr>
              <a:t>, guardians of authentic flavors and historical memory.</a:t>
            </a:r>
          </a:p>
          <a:p>
            <a:pPr marL="144000" algn="just" fontAlgn="base">
              <a:spcBef>
                <a:spcPts val="0"/>
              </a:spcBef>
              <a:buNone/>
            </a:pPr>
            <a:endParaRPr lang="en-US" sz="1200" b="0" i="0" dirty="0">
              <a:solidFill>
                <a:schemeClr val="bg2">
                  <a:lumMod val="25000"/>
                </a:schemeClr>
              </a:solidFill>
              <a:effectLst/>
              <a:latin typeface="Lato" panose="020F0502020204030203" pitchFamily="34" charset="0"/>
            </a:endParaRPr>
          </a:p>
          <a:p>
            <a:pPr marL="144000" algn="just" fontAlgn="base">
              <a:spcBef>
                <a:spcPts val="0"/>
              </a:spcBef>
              <a:buNone/>
            </a:pPr>
            <a:r>
              <a:rPr lang="en-US" sz="1200" b="0" i="0" dirty="0">
                <a:solidFill>
                  <a:schemeClr val="bg2">
                    <a:lumMod val="25000"/>
                  </a:schemeClr>
                </a:solidFill>
                <a:effectLst/>
                <a:latin typeface="Lato" panose="020F0502020204030203" pitchFamily="34" charset="0"/>
              </a:rPr>
              <a:t>	Thanks to thorough research, the </a:t>
            </a:r>
            <a:r>
              <a:rPr lang="en-US" sz="1200" b="1" i="0" dirty="0">
                <a:solidFill>
                  <a:schemeClr val="accent2">
                    <a:lumMod val="75000"/>
                  </a:schemeClr>
                </a:solidFill>
                <a:effectLst/>
                <a:latin typeface="Lato" panose="020F0502020204030203" pitchFamily="34" charset="0"/>
              </a:rPr>
              <a:t>book explores the agrobiodiversity </a:t>
            </a:r>
            <a:r>
              <a:rPr lang="en-US" sz="1200" b="0" i="0" dirty="0">
                <a:solidFill>
                  <a:schemeClr val="bg2">
                    <a:lumMod val="25000"/>
                  </a:schemeClr>
                </a:solidFill>
                <a:effectLst/>
                <a:latin typeface="Lato" panose="020F0502020204030203" pitchFamily="34" charset="0"/>
              </a:rPr>
              <a:t>of the hilly and mountainous Romagna, </a:t>
            </a:r>
            <a:r>
              <a:rPr lang="en-US" sz="1200" b="1" i="0" dirty="0">
                <a:solidFill>
                  <a:schemeClr val="accent2">
                    <a:lumMod val="75000"/>
                  </a:schemeClr>
                </a:solidFill>
                <a:effectLst/>
                <a:latin typeface="Lato" panose="020F0502020204030203" pitchFamily="34" charset="0"/>
              </a:rPr>
              <a:t>highlighting the importance of preserving traditional varieties for environmental sustainability and food security</a:t>
            </a:r>
            <a:r>
              <a:rPr lang="en-US" sz="1200" b="1" i="0" dirty="0">
                <a:solidFill>
                  <a:schemeClr val="bg2">
                    <a:lumMod val="25000"/>
                  </a:schemeClr>
                </a:solidFill>
                <a:effectLst/>
                <a:latin typeface="Lato" panose="020F0502020204030203" pitchFamily="34" charset="0"/>
              </a:rPr>
              <a:t>.</a:t>
            </a:r>
            <a:r>
              <a:rPr lang="en-US" sz="1200" b="0" i="0" dirty="0">
                <a:solidFill>
                  <a:schemeClr val="bg2">
                    <a:lumMod val="25000"/>
                  </a:schemeClr>
                </a:solidFill>
                <a:effectLst/>
                <a:latin typeface="Lato" panose="020F0502020204030203" pitchFamily="34" charset="0"/>
              </a:rPr>
              <a:t> A heritage at risk of disappearing, now valued and protected through studies, interviews, and technical sheets.</a:t>
            </a:r>
            <a:endParaRPr lang="it-IT" sz="1200" dirty="0">
              <a:solidFill>
                <a:schemeClr val="bg2">
                  <a:lumMod val="25000"/>
                </a:schemeClr>
              </a:solidFill>
            </a:endParaRPr>
          </a:p>
        </p:txBody>
      </p:sp>
      <p:sp>
        <p:nvSpPr>
          <p:cNvPr id="10" name="Segnaposto contenuto 2">
            <a:extLst>
              <a:ext uri="{FF2B5EF4-FFF2-40B4-BE49-F238E27FC236}">
                <a16:creationId xmlns:a16="http://schemas.microsoft.com/office/drawing/2014/main" id="{A0A3C7F4-FE97-55ED-B0F0-C6CB5D76C41D}"/>
              </a:ext>
            </a:extLst>
          </p:cNvPr>
          <p:cNvSpPr txBox="1">
            <a:spLocks/>
          </p:cNvSpPr>
          <p:nvPr/>
        </p:nvSpPr>
        <p:spPr>
          <a:xfrm>
            <a:off x="481447" y="3594103"/>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p:txBody>
      </p:sp>
      <p:pic>
        <p:nvPicPr>
          <p:cNvPr id="5" name="Immagine 4">
            <a:extLst>
              <a:ext uri="{FF2B5EF4-FFF2-40B4-BE49-F238E27FC236}">
                <a16:creationId xmlns:a16="http://schemas.microsoft.com/office/drawing/2014/main" id="{18CC024A-5066-98A3-57A6-D2F109ACF486}"/>
              </a:ext>
            </a:extLst>
          </p:cNvPr>
          <p:cNvPicPr>
            <a:picLocks noChangeAspect="1"/>
          </p:cNvPicPr>
          <p:nvPr/>
        </p:nvPicPr>
        <p:blipFill>
          <a:blip r:embed="rId2"/>
          <a:stretch>
            <a:fillRect/>
          </a:stretch>
        </p:blipFill>
        <p:spPr>
          <a:xfrm>
            <a:off x="939855" y="1657504"/>
            <a:ext cx="2655345" cy="2665179"/>
          </a:xfrm>
          <a:prstGeom prst="rect">
            <a:avLst/>
          </a:prstGeom>
        </p:spPr>
      </p:pic>
    </p:spTree>
    <p:extLst>
      <p:ext uri="{BB962C8B-B14F-4D97-AF65-F5344CB8AC3E}">
        <p14:creationId xmlns:p14="http://schemas.microsoft.com/office/powerpoint/2010/main" val="1199730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617DE-57B5-F34E-65B6-2B70564120F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77076FE-3E91-CA69-2879-9CDF25004302}"/>
              </a:ext>
            </a:extLst>
          </p:cNvPr>
          <p:cNvSpPr>
            <a:spLocks noGrp="1"/>
          </p:cNvSpPr>
          <p:nvPr>
            <p:ph type="title"/>
          </p:nvPr>
        </p:nvSpPr>
        <p:spPr>
          <a:xfrm>
            <a:off x="183575" y="354815"/>
            <a:ext cx="6876472" cy="1106839"/>
          </a:xfrm>
        </p:spPr>
        <p:txBody>
          <a:bodyPr>
            <a:normAutofit/>
          </a:bodyPr>
          <a:lstStyle/>
          <a:p>
            <a:pPr algn="ctr"/>
            <a:r>
              <a:rPr lang="it-IT" sz="1800" b="1" dirty="0">
                <a:solidFill>
                  <a:srgbClr val="339933"/>
                </a:solidFill>
                <a:latin typeface="Helvetica" panose="020B0604020202020204" pitchFamily="34" charset="0"/>
                <a:cs typeface="Helvetica" panose="020B0604020202020204" pitchFamily="34" charset="0"/>
              </a:rPr>
              <a:t>AGREEMENT-BASED PROJECTS: </a:t>
            </a:r>
            <a:br>
              <a:rPr lang="it-IT"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Waters, Kingdom of Life: The Fish Hatchery of </a:t>
            </a:r>
            <a:r>
              <a:rPr lang="en-US" sz="1800" b="1" dirty="0" err="1">
                <a:solidFill>
                  <a:srgbClr val="339933"/>
                </a:solidFill>
                <a:latin typeface="Helvetica" panose="020B0604020202020204" pitchFamily="34" charset="0"/>
                <a:cs typeface="Helvetica" panose="020B0604020202020204" pitchFamily="34" charset="0"/>
              </a:rPr>
              <a:t>Premilcuore</a:t>
            </a:r>
            <a:br>
              <a:rPr lang="en-US" dirty="0"/>
            </a:br>
            <a:endParaRPr lang="it-IT" dirty="0"/>
          </a:p>
        </p:txBody>
      </p:sp>
      <p:sp>
        <p:nvSpPr>
          <p:cNvPr id="3" name="Segnaposto contenuto 2">
            <a:extLst>
              <a:ext uri="{FF2B5EF4-FFF2-40B4-BE49-F238E27FC236}">
                <a16:creationId xmlns:a16="http://schemas.microsoft.com/office/drawing/2014/main" id="{51A9EB90-3EC9-A95D-5FFA-B7C205ACCB5F}"/>
              </a:ext>
            </a:extLst>
          </p:cNvPr>
          <p:cNvSpPr>
            <a:spLocks noGrp="1"/>
          </p:cNvSpPr>
          <p:nvPr>
            <p:ph idx="1"/>
          </p:nvPr>
        </p:nvSpPr>
        <p:spPr>
          <a:xfrm>
            <a:off x="574964" y="1324995"/>
            <a:ext cx="3164012" cy="3334615"/>
          </a:xfrm>
        </p:spPr>
        <p:txBody>
          <a:bodyPr>
            <a:normAutofit fontScale="92500" lnSpcReduction="10000"/>
          </a:bodyPr>
          <a:lstStyle/>
          <a:p>
            <a:pPr marL="144000" algn="just" fontAlgn="base">
              <a:spcBef>
                <a:spcPts val="0"/>
              </a:spcBef>
              <a:buNone/>
            </a:pPr>
            <a:r>
              <a:rPr lang="en-US" sz="1200" b="0" i="0" dirty="0">
                <a:solidFill>
                  <a:schemeClr val="bg2">
                    <a:lumMod val="25000"/>
                  </a:schemeClr>
                </a:solidFill>
                <a:effectLst/>
                <a:latin typeface="Lato" panose="020F0502020204030203" pitchFamily="34" charset="0"/>
              </a:rPr>
              <a:t>	The Municipality of </a:t>
            </a:r>
            <a:r>
              <a:rPr lang="en-US" sz="1200" b="0" i="0" dirty="0" err="1">
                <a:solidFill>
                  <a:schemeClr val="bg2">
                    <a:lumMod val="25000"/>
                  </a:schemeClr>
                </a:solidFill>
                <a:effectLst/>
                <a:latin typeface="Lato" panose="020F0502020204030203" pitchFamily="34" charset="0"/>
              </a:rPr>
              <a:t>Premilcuore</a:t>
            </a:r>
            <a:r>
              <a:rPr lang="en-US" sz="1200" b="0" i="0" dirty="0">
                <a:solidFill>
                  <a:schemeClr val="bg2">
                    <a:lumMod val="25000"/>
                  </a:schemeClr>
                </a:solidFill>
                <a:effectLst/>
                <a:latin typeface="Lato" panose="020F0502020204030203" pitchFamily="34" charset="0"/>
              </a:rPr>
              <a:t>, located in the Casentino Forests, Monte </a:t>
            </a:r>
            <a:r>
              <a:rPr lang="en-US" sz="1200" b="0" i="0" dirty="0" err="1">
                <a:solidFill>
                  <a:schemeClr val="bg2">
                    <a:lumMod val="25000"/>
                  </a:schemeClr>
                </a:solidFill>
                <a:effectLst/>
                <a:latin typeface="Lato" panose="020F0502020204030203" pitchFamily="34" charset="0"/>
              </a:rPr>
              <a:t>Falterona</a:t>
            </a:r>
            <a:r>
              <a:rPr lang="en-US" sz="1200" b="0" i="0" dirty="0">
                <a:solidFill>
                  <a:schemeClr val="bg2">
                    <a:lumMod val="25000"/>
                  </a:schemeClr>
                </a:solidFill>
                <a:effectLst/>
                <a:latin typeface="Lato" panose="020F0502020204030203" pitchFamily="34" charset="0"/>
              </a:rPr>
              <a:t>, and </a:t>
            </a:r>
            <a:r>
              <a:rPr lang="en-US" sz="1200" b="0" i="0" dirty="0" err="1">
                <a:solidFill>
                  <a:schemeClr val="bg2">
                    <a:lumMod val="25000"/>
                  </a:schemeClr>
                </a:solidFill>
                <a:effectLst/>
                <a:latin typeface="Lato" panose="020F0502020204030203" pitchFamily="34" charset="0"/>
              </a:rPr>
              <a:t>Campigna</a:t>
            </a:r>
            <a:r>
              <a:rPr lang="en-US" sz="1200" b="0" i="0" dirty="0">
                <a:solidFill>
                  <a:schemeClr val="bg2">
                    <a:lumMod val="25000"/>
                  </a:schemeClr>
                </a:solidFill>
                <a:effectLst/>
                <a:latin typeface="Lato" panose="020F0502020204030203" pitchFamily="34" charset="0"/>
              </a:rPr>
              <a:t> National Park, hosts </a:t>
            </a:r>
            <a:r>
              <a:rPr lang="en-US" sz="1200" b="1" i="0" dirty="0">
                <a:solidFill>
                  <a:schemeClr val="accent2">
                    <a:lumMod val="75000"/>
                  </a:schemeClr>
                </a:solidFill>
                <a:effectLst/>
                <a:latin typeface="Lato" panose="020F0502020204030203" pitchFamily="34" charset="0"/>
              </a:rPr>
              <a:t>unique biodiversity</a:t>
            </a:r>
            <a:r>
              <a:rPr lang="en-US" sz="1200" b="0" i="0" dirty="0">
                <a:solidFill>
                  <a:schemeClr val="accent2">
                    <a:lumMod val="75000"/>
                  </a:schemeClr>
                </a:solidFill>
                <a:effectLst/>
                <a:latin typeface="Lato" panose="020F0502020204030203" pitchFamily="34" charset="0"/>
              </a:rPr>
              <a:t>,</a:t>
            </a:r>
            <a:r>
              <a:rPr lang="en-US" sz="1200" b="0" i="0" dirty="0">
                <a:solidFill>
                  <a:schemeClr val="bg2">
                    <a:lumMod val="25000"/>
                  </a:schemeClr>
                </a:solidFill>
                <a:effectLst/>
                <a:latin typeface="Lato" panose="020F0502020204030203" pitchFamily="34" charset="0"/>
              </a:rPr>
              <a:t> including endemic </a:t>
            </a:r>
            <a:r>
              <a:rPr lang="en-US" sz="1200" b="1" i="0" dirty="0">
                <a:solidFill>
                  <a:schemeClr val="accent2">
                    <a:lumMod val="75000"/>
                  </a:schemeClr>
                </a:solidFill>
                <a:effectLst/>
                <a:latin typeface="Lato" panose="020F0502020204030203" pitchFamily="34" charset="0"/>
              </a:rPr>
              <a:t>Mediterranean trout</a:t>
            </a:r>
            <a:r>
              <a:rPr lang="en-US" sz="1200" b="0" i="0" dirty="0">
                <a:solidFill>
                  <a:schemeClr val="bg2">
                    <a:lumMod val="25000"/>
                  </a:schemeClr>
                </a:solidFill>
                <a:effectLst/>
                <a:latin typeface="Lato" panose="020F0502020204030203" pitchFamily="34" charset="0"/>
              </a:rPr>
              <a:t>, which are the focus of conservation projects. </a:t>
            </a:r>
          </a:p>
          <a:p>
            <a:pPr marL="144000" algn="just" fontAlgn="base">
              <a:spcBef>
                <a:spcPts val="0"/>
              </a:spcBef>
              <a:buNone/>
            </a:pPr>
            <a:endParaRPr lang="en-US" sz="1200" b="0" i="0" dirty="0">
              <a:solidFill>
                <a:schemeClr val="bg2">
                  <a:lumMod val="25000"/>
                </a:schemeClr>
              </a:solidFill>
              <a:effectLst/>
              <a:latin typeface="Lato" panose="020F0502020204030203" pitchFamily="34" charset="0"/>
            </a:endParaRPr>
          </a:p>
          <a:p>
            <a:pPr marL="144000" algn="just" fontAlgn="base">
              <a:spcBef>
                <a:spcPts val="0"/>
              </a:spcBef>
              <a:buNone/>
            </a:pPr>
            <a:r>
              <a:rPr lang="en-US" sz="1200" b="0" i="0" dirty="0">
                <a:solidFill>
                  <a:schemeClr val="bg2">
                    <a:lumMod val="25000"/>
                  </a:schemeClr>
                </a:solidFill>
                <a:effectLst/>
                <a:latin typeface="Lato" panose="020F0502020204030203" pitchFamily="34" charset="0"/>
              </a:rPr>
              <a:t>	A tourism and educational project was created, </a:t>
            </a:r>
            <a:r>
              <a:rPr lang="en-US" sz="1200" b="1" i="0" dirty="0">
                <a:solidFill>
                  <a:schemeClr val="accent2">
                    <a:lumMod val="75000"/>
                  </a:schemeClr>
                </a:solidFill>
                <a:effectLst/>
                <a:latin typeface="Lato" panose="020F0502020204030203" pitchFamily="34" charset="0"/>
              </a:rPr>
              <a:t>focusing on sustainable fishing and the protection of Mediterranean trout</a:t>
            </a:r>
            <a:r>
              <a:rPr lang="en-US" sz="1200" b="1" i="0" dirty="0">
                <a:solidFill>
                  <a:schemeClr val="bg2">
                    <a:lumMod val="25000"/>
                  </a:schemeClr>
                </a:solidFill>
                <a:effectLst/>
                <a:latin typeface="Lato" panose="020F0502020204030203" pitchFamily="34" charset="0"/>
              </a:rPr>
              <a:t>. </a:t>
            </a:r>
            <a:r>
              <a:rPr lang="en-US" sz="1200" b="0" i="0" dirty="0">
                <a:solidFill>
                  <a:schemeClr val="bg2">
                    <a:lumMod val="25000"/>
                  </a:schemeClr>
                </a:solidFill>
                <a:effectLst/>
                <a:latin typeface="Lato" panose="020F0502020204030203" pitchFamily="34" charset="0"/>
              </a:rPr>
              <a:t>The project included the </a:t>
            </a:r>
            <a:r>
              <a:rPr lang="en-US" sz="1200" b="1" i="0" dirty="0">
                <a:solidFill>
                  <a:schemeClr val="accent2">
                    <a:lumMod val="75000"/>
                  </a:schemeClr>
                </a:solidFill>
                <a:effectLst/>
                <a:latin typeface="Lato" panose="020F0502020204030203" pitchFamily="34" charset="0"/>
              </a:rPr>
              <a:t>establishment of specialized educational hubs</a:t>
            </a:r>
            <a:r>
              <a:rPr lang="en-US" sz="1200" b="0" i="0" dirty="0">
                <a:solidFill>
                  <a:schemeClr val="bg2">
                    <a:lumMod val="25000"/>
                  </a:schemeClr>
                </a:solidFill>
                <a:effectLst/>
                <a:latin typeface="Lato" panose="020F0502020204030203" pitchFamily="34" charset="0"/>
              </a:rPr>
              <a:t>, a "nature trail" along the Rabbi River with informative signs and rest areas, and the </a:t>
            </a:r>
            <a:r>
              <a:rPr lang="en-US" sz="1200" b="1" i="0" dirty="0">
                <a:solidFill>
                  <a:schemeClr val="accent2">
                    <a:lumMod val="75000"/>
                  </a:schemeClr>
                </a:solidFill>
                <a:effectLst/>
                <a:latin typeface="Lato" panose="020F0502020204030203" pitchFamily="34" charset="0"/>
              </a:rPr>
              <a:t>creation of a fish hatchery for trout population restoration</a:t>
            </a:r>
            <a:r>
              <a:rPr lang="en-US" sz="1200" b="0" i="0" dirty="0">
                <a:solidFill>
                  <a:schemeClr val="bg2">
                    <a:lumMod val="25000"/>
                  </a:schemeClr>
                </a:solidFill>
                <a:effectLst/>
                <a:latin typeface="Lato" panose="020F0502020204030203" pitchFamily="34" charset="0"/>
              </a:rPr>
              <a:t>. </a:t>
            </a:r>
          </a:p>
          <a:p>
            <a:pPr marL="144000" algn="just" fontAlgn="base">
              <a:spcBef>
                <a:spcPts val="0"/>
              </a:spcBef>
              <a:buNone/>
            </a:pPr>
            <a:endParaRPr lang="en-US" sz="1200" dirty="0">
              <a:solidFill>
                <a:schemeClr val="bg2">
                  <a:lumMod val="25000"/>
                </a:schemeClr>
              </a:solidFill>
              <a:latin typeface="Lato" panose="020F0502020204030203" pitchFamily="34" charset="0"/>
            </a:endParaRPr>
          </a:p>
          <a:p>
            <a:pPr marL="144000" algn="just" fontAlgn="base">
              <a:spcBef>
                <a:spcPts val="0"/>
              </a:spcBef>
              <a:buNone/>
            </a:pPr>
            <a:r>
              <a:rPr lang="en-US" sz="1200" b="0" i="0" dirty="0">
                <a:solidFill>
                  <a:schemeClr val="bg2">
                    <a:lumMod val="25000"/>
                  </a:schemeClr>
                </a:solidFill>
                <a:effectLst/>
                <a:latin typeface="Lato" panose="020F0502020204030203" pitchFamily="34" charset="0"/>
              </a:rPr>
              <a:t>	A regulated </a:t>
            </a:r>
            <a:r>
              <a:rPr lang="en-US" sz="1200" b="1" i="0" dirty="0">
                <a:solidFill>
                  <a:schemeClr val="accent2">
                    <a:lumMod val="75000"/>
                  </a:schemeClr>
                </a:solidFill>
                <a:effectLst/>
                <a:latin typeface="Lato" panose="020F0502020204030203" pitchFamily="34" charset="0"/>
              </a:rPr>
              <a:t>fishing zone was also set up </a:t>
            </a:r>
            <a:r>
              <a:rPr lang="en-US" sz="1200" b="0" i="0" dirty="0">
                <a:solidFill>
                  <a:schemeClr val="bg2">
                    <a:lumMod val="25000"/>
                  </a:schemeClr>
                </a:solidFill>
                <a:effectLst/>
                <a:latin typeface="Lato" panose="020F0502020204030203" pitchFamily="34" charset="0"/>
              </a:rPr>
              <a:t>to promote sport fishing and environmental control, </a:t>
            </a:r>
            <a:r>
              <a:rPr lang="en-US" sz="1200" b="1" i="0" dirty="0">
                <a:solidFill>
                  <a:schemeClr val="accent2">
                    <a:lumMod val="75000"/>
                  </a:schemeClr>
                </a:solidFill>
                <a:effectLst/>
                <a:latin typeface="Lato" panose="020F0502020204030203" pitchFamily="34" charset="0"/>
              </a:rPr>
              <a:t>aiming to raise awareness about local biodiversity and promote sustainable tourism.</a:t>
            </a:r>
            <a:endParaRPr lang="it-IT" sz="1200" b="1" dirty="0">
              <a:solidFill>
                <a:schemeClr val="accent2">
                  <a:lumMod val="75000"/>
                </a:schemeClr>
              </a:solidFill>
            </a:endParaRPr>
          </a:p>
        </p:txBody>
      </p:sp>
      <p:sp>
        <p:nvSpPr>
          <p:cNvPr id="10" name="Segnaposto contenuto 2">
            <a:extLst>
              <a:ext uri="{FF2B5EF4-FFF2-40B4-BE49-F238E27FC236}">
                <a16:creationId xmlns:a16="http://schemas.microsoft.com/office/drawing/2014/main" id="{F634F2E3-4A7A-9950-BB3C-C1F35E905349}"/>
              </a:ext>
            </a:extLst>
          </p:cNvPr>
          <p:cNvSpPr txBox="1">
            <a:spLocks/>
          </p:cNvSpPr>
          <p:nvPr/>
        </p:nvSpPr>
        <p:spPr>
          <a:xfrm>
            <a:off x="481447" y="3594103"/>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p:txBody>
      </p:sp>
      <p:pic>
        <p:nvPicPr>
          <p:cNvPr id="6" name="Immagine 5">
            <a:extLst>
              <a:ext uri="{FF2B5EF4-FFF2-40B4-BE49-F238E27FC236}">
                <a16:creationId xmlns:a16="http://schemas.microsoft.com/office/drawing/2014/main" id="{4ECA2CF3-0913-BE6A-FC85-9C9A7220A2F9}"/>
              </a:ext>
            </a:extLst>
          </p:cNvPr>
          <p:cNvPicPr>
            <a:picLocks noChangeAspect="1"/>
          </p:cNvPicPr>
          <p:nvPr/>
        </p:nvPicPr>
        <p:blipFill>
          <a:blip r:embed="rId2"/>
          <a:stretch>
            <a:fillRect/>
          </a:stretch>
        </p:blipFill>
        <p:spPr>
          <a:xfrm>
            <a:off x="4410327" y="1085850"/>
            <a:ext cx="2581635" cy="2210108"/>
          </a:xfrm>
          <a:prstGeom prst="rect">
            <a:avLst/>
          </a:prstGeom>
        </p:spPr>
      </p:pic>
    </p:spTree>
    <p:extLst>
      <p:ext uri="{BB962C8B-B14F-4D97-AF65-F5344CB8AC3E}">
        <p14:creationId xmlns:p14="http://schemas.microsoft.com/office/powerpoint/2010/main" val="1116919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B90AA-21A2-480A-F459-18FEA4F7A53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809833C-A4FA-B5C0-1EF7-C032E64F06EB}"/>
              </a:ext>
            </a:extLst>
          </p:cNvPr>
          <p:cNvSpPr>
            <a:spLocks noGrp="1"/>
          </p:cNvSpPr>
          <p:nvPr>
            <p:ph type="title"/>
          </p:nvPr>
        </p:nvSpPr>
        <p:spPr>
          <a:xfrm>
            <a:off x="183575" y="354816"/>
            <a:ext cx="6876472" cy="830066"/>
          </a:xfrm>
        </p:spPr>
        <p:txBody>
          <a:bodyPr>
            <a:normAutofit fontScale="90000"/>
          </a:bodyPr>
          <a:lstStyle/>
          <a:p>
            <a:pPr algn="ctr"/>
            <a:r>
              <a:rPr lang="it-IT" sz="1800" b="1" dirty="0">
                <a:solidFill>
                  <a:srgbClr val="339933"/>
                </a:solidFill>
                <a:latin typeface="Helvetica" panose="020B0604020202020204" pitchFamily="34" charset="0"/>
                <a:cs typeface="Helvetica" panose="020B0604020202020204" pitchFamily="34" charset="0"/>
              </a:rPr>
              <a:t>AGREEMENT-BASED PROJECTS: </a:t>
            </a:r>
            <a:br>
              <a:rPr lang="it-IT"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"Integrated Promotion of the Territory – Territorial Marketing“</a:t>
            </a:r>
            <a:br>
              <a:rPr lang="en-US"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ROMAGNA AUTENTICA </a:t>
            </a:r>
            <a:br>
              <a:rPr lang="en-US" dirty="0"/>
            </a:br>
            <a:endParaRPr lang="it-IT" dirty="0"/>
          </a:p>
        </p:txBody>
      </p:sp>
      <p:sp>
        <p:nvSpPr>
          <p:cNvPr id="3" name="Segnaposto contenuto 2">
            <a:extLst>
              <a:ext uri="{FF2B5EF4-FFF2-40B4-BE49-F238E27FC236}">
                <a16:creationId xmlns:a16="http://schemas.microsoft.com/office/drawing/2014/main" id="{E8995B4F-9904-DFCB-BE8C-09F1BC76A708}"/>
              </a:ext>
            </a:extLst>
          </p:cNvPr>
          <p:cNvSpPr>
            <a:spLocks noGrp="1"/>
          </p:cNvSpPr>
          <p:nvPr>
            <p:ph idx="1"/>
          </p:nvPr>
        </p:nvSpPr>
        <p:spPr>
          <a:xfrm>
            <a:off x="131618" y="1315029"/>
            <a:ext cx="4440382" cy="1831811"/>
          </a:xfrm>
        </p:spPr>
        <p:txBody>
          <a:bodyPr>
            <a:normAutofit fontScale="77500" lnSpcReduction="20000"/>
          </a:bodyPr>
          <a:lstStyle/>
          <a:p>
            <a:pPr marL="144000" algn="just" fontAlgn="base">
              <a:lnSpc>
                <a:spcPct val="120000"/>
              </a:lnSpc>
              <a:spcBef>
                <a:spcPts val="0"/>
              </a:spcBef>
              <a:buNone/>
            </a:pPr>
            <a:r>
              <a:rPr lang="en-US" sz="1200" b="0" i="0" dirty="0">
                <a:solidFill>
                  <a:schemeClr val="bg2">
                    <a:lumMod val="25000"/>
                  </a:schemeClr>
                </a:solidFill>
                <a:effectLst/>
                <a:latin typeface="Lato" panose="020F0502020204030203" pitchFamily="34" charset="0"/>
              </a:rPr>
              <a:t>The "Integrated Promotion of the Territory – Territorial Marketing" project enhanced the tourism offering of GAL L'Altra Romagna, </a:t>
            </a:r>
            <a:r>
              <a:rPr lang="en-US" sz="1200" b="1" i="0" dirty="0">
                <a:solidFill>
                  <a:schemeClr val="accent2">
                    <a:lumMod val="75000"/>
                  </a:schemeClr>
                </a:solidFill>
                <a:effectLst/>
                <a:latin typeface="Lato" panose="020F0502020204030203" pitchFamily="34" charset="0"/>
              </a:rPr>
              <a:t>promoting an authentic image of the destination through the "Romagna </a:t>
            </a:r>
            <a:r>
              <a:rPr lang="en-US" sz="1200" b="1" i="0" dirty="0" err="1">
                <a:solidFill>
                  <a:schemeClr val="accent2">
                    <a:lumMod val="75000"/>
                  </a:schemeClr>
                </a:solidFill>
                <a:effectLst/>
                <a:latin typeface="Lato" panose="020F0502020204030203" pitchFamily="34" charset="0"/>
              </a:rPr>
              <a:t>Autentica</a:t>
            </a:r>
            <a:r>
              <a:rPr lang="en-US" sz="1200" b="1" i="0" dirty="0">
                <a:solidFill>
                  <a:schemeClr val="accent2">
                    <a:lumMod val="75000"/>
                  </a:schemeClr>
                </a:solidFill>
                <a:effectLst/>
                <a:latin typeface="Lato" panose="020F0502020204030203" pitchFamily="34" charset="0"/>
              </a:rPr>
              <a:t>" concept.</a:t>
            </a:r>
            <a:r>
              <a:rPr lang="en-US" sz="1200" b="0" i="0" dirty="0">
                <a:solidFill>
                  <a:schemeClr val="accent2">
                    <a:lumMod val="75000"/>
                  </a:schemeClr>
                </a:solidFill>
                <a:effectLst/>
                <a:latin typeface="Lato" panose="020F0502020204030203" pitchFamily="34" charset="0"/>
              </a:rPr>
              <a:t> </a:t>
            </a:r>
          </a:p>
          <a:p>
            <a:pPr marL="144000" algn="just" fontAlgn="base">
              <a:lnSpc>
                <a:spcPct val="120000"/>
              </a:lnSpc>
              <a:spcBef>
                <a:spcPts val="0"/>
              </a:spcBef>
              <a:buNone/>
            </a:pPr>
            <a:endParaRPr lang="en-US" sz="1200" b="0" i="0" dirty="0">
              <a:solidFill>
                <a:schemeClr val="bg2">
                  <a:lumMod val="25000"/>
                </a:schemeClr>
              </a:solidFill>
              <a:effectLst/>
              <a:latin typeface="Lato" panose="020F0502020204030203" pitchFamily="34" charset="0"/>
            </a:endParaRPr>
          </a:p>
          <a:p>
            <a:pPr marL="144000" algn="just" fontAlgn="base">
              <a:lnSpc>
                <a:spcPct val="120000"/>
              </a:lnSpc>
              <a:spcBef>
                <a:spcPts val="0"/>
              </a:spcBef>
              <a:buNone/>
            </a:pPr>
            <a:r>
              <a:rPr lang="en-US" sz="1200" b="0" i="0" dirty="0">
                <a:solidFill>
                  <a:schemeClr val="bg2">
                    <a:lumMod val="25000"/>
                  </a:schemeClr>
                </a:solidFill>
                <a:effectLst/>
                <a:latin typeface="Lato" panose="020F0502020204030203" pitchFamily="34" charset="0"/>
              </a:rPr>
              <a:t>The project mapped </a:t>
            </a:r>
            <a:r>
              <a:rPr lang="en-US" sz="1200" b="1" i="0" dirty="0">
                <a:solidFill>
                  <a:schemeClr val="accent2">
                    <a:lumMod val="75000"/>
                  </a:schemeClr>
                </a:solidFill>
                <a:effectLst/>
                <a:latin typeface="Lato" panose="020F0502020204030203" pitchFamily="34" charset="0"/>
              </a:rPr>
              <a:t>over 150 experiences, conducted multichannel advertising campaigns, and involved tourism operators</a:t>
            </a:r>
            <a:r>
              <a:rPr lang="en-US" sz="1200" b="1" i="0" dirty="0">
                <a:solidFill>
                  <a:schemeClr val="bg2">
                    <a:lumMod val="25000"/>
                  </a:schemeClr>
                </a:solidFill>
                <a:effectLst/>
                <a:latin typeface="Lato" panose="020F0502020204030203" pitchFamily="34" charset="0"/>
              </a:rPr>
              <a:t>, </a:t>
            </a:r>
            <a:r>
              <a:rPr lang="en-US" sz="1200" i="0" dirty="0">
                <a:solidFill>
                  <a:schemeClr val="bg2">
                    <a:lumMod val="25000"/>
                  </a:schemeClr>
                </a:solidFill>
                <a:effectLst/>
                <a:latin typeface="Lato" panose="020F0502020204030203" pitchFamily="34" charset="0"/>
              </a:rPr>
              <a:t>boosting the region’s visibility and </a:t>
            </a:r>
            <a:r>
              <a:rPr lang="en-US" sz="1200" b="1" i="0" dirty="0">
                <a:solidFill>
                  <a:schemeClr val="accent2">
                    <a:lumMod val="75000"/>
                  </a:schemeClr>
                </a:solidFill>
                <a:effectLst/>
                <a:latin typeface="Lato" panose="020F0502020204030203" pitchFamily="34" charset="0"/>
              </a:rPr>
              <a:t>positioning it as a unique and distinctive destination</a:t>
            </a:r>
            <a:r>
              <a:rPr lang="en-US" sz="1200" b="0" i="0" dirty="0">
                <a:solidFill>
                  <a:schemeClr val="bg2">
                    <a:lumMod val="25000"/>
                  </a:schemeClr>
                </a:solidFill>
                <a:effectLst/>
                <a:latin typeface="Lato" panose="020F0502020204030203" pitchFamily="34" charset="0"/>
              </a:rPr>
              <a:t>.</a:t>
            </a:r>
          </a:p>
          <a:p>
            <a:pPr marL="144000" algn="just" fontAlgn="base">
              <a:lnSpc>
                <a:spcPct val="120000"/>
              </a:lnSpc>
              <a:spcBef>
                <a:spcPts val="0"/>
              </a:spcBef>
              <a:buNone/>
            </a:pPr>
            <a:endParaRPr lang="en-US" sz="1200" b="0" i="0" dirty="0">
              <a:solidFill>
                <a:schemeClr val="bg2">
                  <a:lumMod val="25000"/>
                </a:schemeClr>
              </a:solidFill>
              <a:effectLst/>
              <a:latin typeface="Lato" panose="020F0502020204030203" pitchFamily="34" charset="0"/>
            </a:endParaRPr>
          </a:p>
          <a:p>
            <a:pPr marL="144000" algn="just" fontAlgn="base">
              <a:lnSpc>
                <a:spcPct val="120000"/>
              </a:lnSpc>
              <a:spcBef>
                <a:spcPts val="0"/>
              </a:spcBef>
              <a:buNone/>
            </a:pPr>
            <a:r>
              <a:rPr lang="en-US" sz="1200" b="0" i="0" dirty="0">
                <a:solidFill>
                  <a:schemeClr val="bg2">
                    <a:lumMod val="25000"/>
                  </a:schemeClr>
                </a:solidFill>
                <a:effectLst/>
                <a:latin typeface="Lato" panose="020F0502020204030203" pitchFamily="34" charset="0"/>
              </a:rPr>
              <a:t> It represents an </a:t>
            </a:r>
            <a:r>
              <a:rPr lang="en-US" sz="1200" b="1" i="0" dirty="0">
                <a:solidFill>
                  <a:schemeClr val="accent2">
                    <a:lumMod val="75000"/>
                  </a:schemeClr>
                </a:solidFill>
                <a:effectLst/>
                <a:latin typeface="Lato" panose="020F0502020204030203" pitchFamily="34" charset="0"/>
              </a:rPr>
              <a:t>innovative model for promoting inland areas with growth and sustainable development prospects.</a:t>
            </a:r>
            <a:endParaRPr lang="it-IT" sz="1200" b="1" dirty="0">
              <a:solidFill>
                <a:schemeClr val="accent2">
                  <a:lumMod val="75000"/>
                </a:schemeClr>
              </a:solidFill>
            </a:endParaRPr>
          </a:p>
        </p:txBody>
      </p:sp>
      <p:sp>
        <p:nvSpPr>
          <p:cNvPr id="10" name="Segnaposto contenuto 2">
            <a:extLst>
              <a:ext uri="{FF2B5EF4-FFF2-40B4-BE49-F238E27FC236}">
                <a16:creationId xmlns:a16="http://schemas.microsoft.com/office/drawing/2014/main" id="{92BAF4E7-15B4-BCA7-BDF0-CA8E4945D7EB}"/>
              </a:ext>
            </a:extLst>
          </p:cNvPr>
          <p:cNvSpPr txBox="1">
            <a:spLocks/>
          </p:cNvSpPr>
          <p:nvPr/>
        </p:nvSpPr>
        <p:spPr>
          <a:xfrm>
            <a:off x="481447" y="3594103"/>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p:txBody>
      </p:sp>
      <p:pic>
        <p:nvPicPr>
          <p:cNvPr id="5" name="Immagine 4">
            <a:extLst>
              <a:ext uri="{FF2B5EF4-FFF2-40B4-BE49-F238E27FC236}">
                <a16:creationId xmlns:a16="http://schemas.microsoft.com/office/drawing/2014/main" id="{D8646731-09A4-6186-1668-125D8876B06F}"/>
              </a:ext>
            </a:extLst>
          </p:cNvPr>
          <p:cNvPicPr>
            <a:picLocks noChangeAspect="1"/>
          </p:cNvPicPr>
          <p:nvPr/>
        </p:nvPicPr>
        <p:blipFill>
          <a:blip r:embed="rId2"/>
          <a:stretch>
            <a:fillRect/>
          </a:stretch>
        </p:blipFill>
        <p:spPr>
          <a:xfrm>
            <a:off x="4819576" y="1371167"/>
            <a:ext cx="2086915" cy="1318346"/>
          </a:xfrm>
          <a:prstGeom prst="rect">
            <a:avLst/>
          </a:prstGeom>
        </p:spPr>
      </p:pic>
      <p:pic>
        <p:nvPicPr>
          <p:cNvPr id="6" name="Immagine 5">
            <a:extLst>
              <a:ext uri="{FF2B5EF4-FFF2-40B4-BE49-F238E27FC236}">
                <a16:creationId xmlns:a16="http://schemas.microsoft.com/office/drawing/2014/main" id="{B7BDC2AC-8F25-EEC0-7DB8-BC7946143ED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650804">
            <a:off x="4258970" y="3016485"/>
            <a:ext cx="626057" cy="622564"/>
          </a:xfrm>
          <a:prstGeom prst="rect">
            <a:avLst/>
          </a:prstGeom>
        </p:spPr>
      </p:pic>
      <p:sp>
        <p:nvSpPr>
          <p:cNvPr id="7" name="Segnaposto contenuto 2">
            <a:extLst>
              <a:ext uri="{FF2B5EF4-FFF2-40B4-BE49-F238E27FC236}">
                <a16:creationId xmlns:a16="http://schemas.microsoft.com/office/drawing/2014/main" id="{EAEF5078-C95A-3BA2-E59A-C05A5FD89622}"/>
              </a:ext>
            </a:extLst>
          </p:cNvPr>
          <p:cNvSpPr txBox="1">
            <a:spLocks/>
          </p:cNvSpPr>
          <p:nvPr/>
        </p:nvSpPr>
        <p:spPr>
          <a:xfrm>
            <a:off x="3253307" y="3594103"/>
            <a:ext cx="3806740" cy="830066"/>
          </a:xfrm>
          <a:prstGeom prst="rect">
            <a:avLst/>
          </a:prstGeom>
          <a:ln>
            <a:solidFill>
              <a:schemeClr val="accent2">
                <a:lumMod val="50000"/>
              </a:schemeClr>
            </a:solidFill>
          </a:ln>
        </p:spPr>
        <p:txBody>
          <a:bodyPr vert="horz" lIns="91440" tIns="45720" rIns="91440" bIns="45720" rtlCol="0">
            <a:normAutofit fontScale="25000" lnSpcReduction="20000"/>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algn="just" fontAlgn="base">
              <a:spcBef>
                <a:spcPts val="0"/>
              </a:spcBef>
              <a:buFont typeface="Wingdings 3" charset="2"/>
              <a:buNone/>
            </a:pPr>
            <a:r>
              <a:rPr lang="it-IT" sz="4800" dirty="0" err="1">
                <a:solidFill>
                  <a:schemeClr val="bg2">
                    <a:lumMod val="25000"/>
                  </a:schemeClr>
                </a:solidFill>
                <a:latin typeface="Lato" panose="020F0502020204030203" pitchFamily="34" charset="0"/>
              </a:rPr>
              <a:t>Visit</a:t>
            </a:r>
            <a:r>
              <a:rPr lang="it-IT" sz="4800" dirty="0">
                <a:solidFill>
                  <a:schemeClr val="bg2">
                    <a:lumMod val="25000"/>
                  </a:schemeClr>
                </a:solidFill>
                <a:latin typeface="Lato" panose="020F0502020204030203" pitchFamily="34" charset="0"/>
              </a:rPr>
              <a:t> the </a:t>
            </a:r>
            <a:r>
              <a:rPr lang="it-IT" sz="4800" dirty="0">
                <a:solidFill>
                  <a:schemeClr val="bg2">
                    <a:lumMod val="25000"/>
                  </a:schemeClr>
                </a:solidFill>
                <a:latin typeface="Lato" panose="020F0502020204030203" pitchFamily="34" charset="0"/>
                <a:hlinkClick r:id="rId5"/>
              </a:rPr>
              <a:t>ROMAGNA AUTENTICA website </a:t>
            </a:r>
            <a:r>
              <a:rPr lang="it-IT" sz="4800" dirty="0">
                <a:solidFill>
                  <a:schemeClr val="bg2">
                    <a:lumMod val="25000"/>
                  </a:schemeClr>
                </a:solidFill>
                <a:latin typeface="Lato" panose="020F0502020204030203" pitchFamily="34" charset="0"/>
              </a:rPr>
              <a:t>to </a:t>
            </a:r>
            <a:r>
              <a:rPr lang="it-IT" sz="4800" dirty="0" err="1">
                <a:solidFill>
                  <a:schemeClr val="bg2">
                    <a:lumMod val="25000"/>
                  </a:schemeClr>
                </a:solidFill>
                <a:latin typeface="Lato" panose="020F0502020204030203" pitchFamily="34" charset="0"/>
              </a:rPr>
              <a:t>discover</a:t>
            </a:r>
            <a:r>
              <a:rPr lang="it-IT" sz="4800" dirty="0">
                <a:solidFill>
                  <a:schemeClr val="bg2">
                    <a:lumMod val="25000"/>
                  </a:schemeClr>
                </a:solidFill>
                <a:latin typeface="Lato" panose="020F0502020204030203" pitchFamily="34" charset="0"/>
              </a:rPr>
              <a:t> </a:t>
            </a:r>
            <a:r>
              <a:rPr lang="it-IT" sz="4800" dirty="0" err="1">
                <a:solidFill>
                  <a:schemeClr val="bg2">
                    <a:lumMod val="25000"/>
                  </a:schemeClr>
                </a:solidFill>
                <a:latin typeface="Lato" panose="020F0502020204030203" pitchFamily="34" charset="0"/>
              </a:rPr>
              <a:t>our</a:t>
            </a:r>
            <a:r>
              <a:rPr lang="it-IT" sz="4800" dirty="0">
                <a:solidFill>
                  <a:schemeClr val="bg2">
                    <a:lumMod val="25000"/>
                  </a:schemeClr>
                </a:solidFill>
                <a:latin typeface="Lato" panose="020F0502020204030203" pitchFamily="34" charset="0"/>
              </a:rPr>
              <a:t> beautiful </a:t>
            </a:r>
            <a:r>
              <a:rPr lang="it-IT" sz="4800" dirty="0" err="1">
                <a:solidFill>
                  <a:schemeClr val="bg2">
                    <a:lumMod val="25000"/>
                  </a:schemeClr>
                </a:solidFill>
                <a:latin typeface="Lato" panose="020F0502020204030203" pitchFamily="34" charset="0"/>
              </a:rPr>
              <a:t>destinations</a:t>
            </a:r>
            <a:r>
              <a:rPr lang="it-IT" sz="4800" dirty="0">
                <a:solidFill>
                  <a:schemeClr val="bg2">
                    <a:lumMod val="25000"/>
                  </a:schemeClr>
                </a:solidFill>
                <a:latin typeface="Lato" panose="020F0502020204030203" pitchFamily="34" charset="0"/>
              </a:rPr>
              <a:t> and </a:t>
            </a:r>
            <a:r>
              <a:rPr lang="it-IT" sz="4800" dirty="0" err="1">
                <a:solidFill>
                  <a:schemeClr val="bg2">
                    <a:lumMod val="25000"/>
                  </a:schemeClr>
                </a:solidFill>
                <a:latin typeface="Lato" panose="020F0502020204030203" pitchFamily="34" charset="0"/>
              </a:rPr>
              <a:t>experiences</a:t>
            </a:r>
            <a:r>
              <a:rPr lang="it-IT" sz="4800" dirty="0">
                <a:solidFill>
                  <a:schemeClr val="bg2">
                    <a:lumMod val="25000"/>
                  </a:schemeClr>
                </a:solidFill>
                <a:latin typeface="Lato" panose="020F0502020204030203" pitchFamily="34" charset="0"/>
              </a:rPr>
              <a:t>: </a:t>
            </a:r>
          </a:p>
          <a:p>
            <a:pPr marL="144000" algn="just" fontAlgn="base">
              <a:spcBef>
                <a:spcPts val="0"/>
              </a:spcBef>
              <a:buFont typeface="Wingdings 3" charset="2"/>
              <a:buNone/>
            </a:pPr>
            <a:endParaRPr lang="it-IT" sz="4800" dirty="0">
              <a:solidFill>
                <a:schemeClr val="bg2">
                  <a:lumMod val="25000"/>
                </a:schemeClr>
              </a:solidFill>
              <a:latin typeface="Lato" panose="020F0502020204030203" pitchFamily="34" charset="0"/>
            </a:endParaRPr>
          </a:p>
          <a:p>
            <a:pPr marL="144000" algn="just" fontAlgn="base">
              <a:spcBef>
                <a:spcPts val="0"/>
              </a:spcBef>
              <a:buFont typeface="Wingdings 3" charset="2"/>
              <a:buNone/>
            </a:pPr>
            <a:r>
              <a:rPr lang="it-IT" sz="4800" dirty="0">
                <a:solidFill>
                  <a:schemeClr val="bg2">
                    <a:lumMod val="25000"/>
                  </a:schemeClr>
                </a:solidFill>
                <a:latin typeface="Lato" panose="020F0502020204030203" pitchFamily="34" charset="0"/>
                <a:hlinkClick r:id="rId6"/>
              </a:rPr>
              <a:t>Look the Video </a:t>
            </a:r>
            <a:r>
              <a:rPr lang="it-IT" sz="4800" dirty="0">
                <a:solidFill>
                  <a:schemeClr val="bg2">
                    <a:lumMod val="25000"/>
                  </a:schemeClr>
                </a:solidFill>
                <a:latin typeface="Lato" panose="020F0502020204030203" pitchFamily="34" charset="0"/>
              </a:rPr>
              <a:t>of </a:t>
            </a:r>
            <a:r>
              <a:rPr lang="it-IT" sz="4800" dirty="0" err="1">
                <a:solidFill>
                  <a:schemeClr val="bg2">
                    <a:lumMod val="25000"/>
                  </a:schemeClr>
                </a:solidFill>
                <a:latin typeface="Lato" panose="020F0502020204030203" pitchFamily="34" charset="0"/>
              </a:rPr>
              <a:t>our</a:t>
            </a:r>
            <a:r>
              <a:rPr lang="it-IT" sz="4800" dirty="0">
                <a:solidFill>
                  <a:schemeClr val="bg2">
                    <a:lumMod val="25000"/>
                  </a:schemeClr>
                </a:solidFill>
                <a:latin typeface="Lato" panose="020F0502020204030203" pitchFamily="34" charset="0"/>
              </a:rPr>
              <a:t> </a:t>
            </a:r>
            <a:r>
              <a:rPr lang="it-IT" sz="4800" dirty="0" err="1">
                <a:solidFill>
                  <a:schemeClr val="bg2">
                    <a:lumMod val="25000"/>
                  </a:schemeClr>
                </a:solidFill>
                <a:latin typeface="Lato" panose="020F0502020204030203" pitchFamily="34" charset="0"/>
              </a:rPr>
              <a:t>amazing</a:t>
            </a:r>
            <a:r>
              <a:rPr lang="it-IT" sz="4800" dirty="0">
                <a:solidFill>
                  <a:schemeClr val="bg2">
                    <a:lumMod val="25000"/>
                  </a:schemeClr>
                </a:solidFill>
                <a:latin typeface="Lato" panose="020F0502020204030203" pitchFamily="34" charset="0"/>
              </a:rPr>
              <a:t> </a:t>
            </a:r>
            <a:r>
              <a:rPr lang="it-IT" sz="4800" dirty="0" err="1">
                <a:solidFill>
                  <a:schemeClr val="bg2">
                    <a:lumMod val="25000"/>
                  </a:schemeClr>
                </a:solidFill>
                <a:latin typeface="Lato" panose="020F0502020204030203" pitchFamily="34" charset="0"/>
              </a:rPr>
              <a:t>Destination</a:t>
            </a:r>
            <a:r>
              <a:rPr lang="it-IT" sz="4800" dirty="0">
                <a:solidFill>
                  <a:schemeClr val="bg2">
                    <a:lumMod val="25000"/>
                  </a:schemeClr>
                </a:solidFill>
                <a:latin typeface="Lato" panose="020F0502020204030203" pitchFamily="34" charset="0"/>
              </a:rPr>
              <a:t>!</a:t>
            </a:r>
          </a:p>
          <a:p>
            <a:pPr marL="144000" fontAlgn="base">
              <a:spcBef>
                <a:spcPts val="0"/>
              </a:spcBef>
              <a:buFont typeface="Wingdings 3" charset="2"/>
              <a:buNone/>
            </a:pPr>
            <a:endParaRPr lang="it-IT" sz="37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25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2500" dirty="0"/>
          </a:p>
          <a:p>
            <a:pPr marL="144000" fontAlgn="base">
              <a:spcBef>
                <a:spcPts val="0"/>
              </a:spcBef>
              <a:buFont typeface="Wingdings 3" charset="2"/>
              <a:buNone/>
            </a:pPr>
            <a:r>
              <a:rPr lang="it-IT" sz="2500" dirty="0">
                <a:solidFill>
                  <a:schemeClr val="bg2">
                    <a:lumMod val="25000"/>
                  </a:schemeClr>
                </a:solidFill>
                <a:latin typeface="Lato" panose="020F0502020204030203" pitchFamily="34" charset="0"/>
              </a:rPr>
              <a:t> </a:t>
            </a:r>
          </a:p>
          <a:p>
            <a:pPr marL="144000" fontAlgn="base">
              <a:spcBef>
                <a:spcPts val="0"/>
              </a:spcBef>
              <a:buFont typeface="Wingdings 3" charset="2"/>
              <a:buNone/>
            </a:pPr>
            <a:endParaRPr lang="it-IT" sz="25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1200" dirty="0">
              <a:solidFill>
                <a:schemeClr val="bg2">
                  <a:lumMod val="25000"/>
                </a:schemeClr>
              </a:solidFill>
            </a:endParaRPr>
          </a:p>
        </p:txBody>
      </p:sp>
      <p:pic>
        <p:nvPicPr>
          <p:cNvPr id="8" name="Immagine 7">
            <a:extLst>
              <a:ext uri="{FF2B5EF4-FFF2-40B4-BE49-F238E27FC236}">
                <a16:creationId xmlns:a16="http://schemas.microsoft.com/office/drawing/2014/main" id="{A5A00995-ED46-E706-A686-04A16FE8E3A8}"/>
              </a:ext>
            </a:extLst>
          </p:cNvPr>
          <p:cNvPicPr>
            <a:picLocks noChangeAspect="1"/>
          </p:cNvPicPr>
          <p:nvPr/>
        </p:nvPicPr>
        <p:blipFill>
          <a:blip r:embed="rId7"/>
          <a:stretch>
            <a:fillRect/>
          </a:stretch>
        </p:blipFill>
        <p:spPr>
          <a:xfrm>
            <a:off x="400098" y="2942939"/>
            <a:ext cx="2748543" cy="1906152"/>
          </a:xfrm>
          <a:prstGeom prst="rect">
            <a:avLst/>
          </a:prstGeom>
          <a:effectLst>
            <a:softEdge rad="31750"/>
          </a:effectLst>
        </p:spPr>
      </p:pic>
    </p:spTree>
    <p:extLst>
      <p:ext uri="{BB962C8B-B14F-4D97-AF65-F5344CB8AC3E}">
        <p14:creationId xmlns:p14="http://schemas.microsoft.com/office/powerpoint/2010/main" val="2749120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7A5E6-6FC9-AEDB-2E9C-96F29CC2591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4DA2A7F-CE08-7CA8-ED3D-7F0A6DEB8A28}"/>
              </a:ext>
            </a:extLst>
          </p:cNvPr>
          <p:cNvSpPr>
            <a:spLocks noGrp="1"/>
          </p:cNvSpPr>
          <p:nvPr>
            <p:ph type="title"/>
          </p:nvPr>
        </p:nvSpPr>
        <p:spPr>
          <a:xfrm>
            <a:off x="183575" y="354816"/>
            <a:ext cx="6876472" cy="666075"/>
          </a:xfrm>
        </p:spPr>
        <p:txBody>
          <a:bodyPr>
            <a:normAutofit fontScale="90000"/>
          </a:bodyPr>
          <a:lstStyle/>
          <a:p>
            <a:pPr algn="ctr"/>
            <a:r>
              <a:rPr lang="it-IT" sz="1800" b="1" dirty="0">
                <a:solidFill>
                  <a:srgbClr val="339933"/>
                </a:solidFill>
                <a:latin typeface="Helvetica" panose="020B0604020202020204" pitchFamily="34" charset="0"/>
                <a:cs typeface="Helvetica" panose="020B0604020202020204" pitchFamily="34" charset="0"/>
              </a:rPr>
              <a:t>AGREEMENT-BASED PROJECTS: </a:t>
            </a:r>
            <a:br>
              <a:rPr lang="it-IT"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Well-being, Nutrition, and Healthy Lifestyles</a:t>
            </a:r>
            <a:br>
              <a:rPr lang="en-US" dirty="0"/>
            </a:br>
            <a:endParaRPr lang="it-IT" dirty="0"/>
          </a:p>
        </p:txBody>
      </p:sp>
      <p:sp>
        <p:nvSpPr>
          <p:cNvPr id="3" name="Segnaposto contenuto 2">
            <a:extLst>
              <a:ext uri="{FF2B5EF4-FFF2-40B4-BE49-F238E27FC236}">
                <a16:creationId xmlns:a16="http://schemas.microsoft.com/office/drawing/2014/main" id="{622F8A3B-AE18-BD7D-8D57-13B3419D8268}"/>
              </a:ext>
            </a:extLst>
          </p:cNvPr>
          <p:cNvSpPr>
            <a:spLocks noGrp="1"/>
          </p:cNvSpPr>
          <p:nvPr>
            <p:ph idx="1"/>
          </p:nvPr>
        </p:nvSpPr>
        <p:spPr>
          <a:xfrm>
            <a:off x="2895600" y="1294433"/>
            <a:ext cx="4440382" cy="1831811"/>
          </a:xfrm>
        </p:spPr>
        <p:txBody>
          <a:bodyPr>
            <a:normAutofit fontScale="85000" lnSpcReduction="10000"/>
          </a:bodyPr>
          <a:lstStyle/>
          <a:p>
            <a:pPr marL="144000" algn="just" fontAlgn="base">
              <a:lnSpc>
                <a:spcPct val="120000"/>
              </a:lnSpc>
              <a:spcBef>
                <a:spcPts val="0"/>
              </a:spcBef>
              <a:buNone/>
            </a:pPr>
            <a:r>
              <a:rPr lang="en-US" sz="1200" b="0" i="0" dirty="0">
                <a:solidFill>
                  <a:schemeClr val="bg2">
                    <a:lumMod val="25000"/>
                  </a:schemeClr>
                </a:solidFill>
                <a:effectLst/>
                <a:latin typeface="Lato" panose="020F0502020204030203" pitchFamily="34" charset="0"/>
              </a:rPr>
              <a:t>The project aims </a:t>
            </a:r>
            <a:r>
              <a:rPr lang="en-US" sz="1200" b="1" i="0" dirty="0">
                <a:solidFill>
                  <a:schemeClr val="accent2">
                    <a:lumMod val="75000"/>
                  </a:schemeClr>
                </a:solidFill>
                <a:effectLst/>
                <a:latin typeface="Lato" panose="020F0502020204030203" pitchFamily="34" charset="0"/>
              </a:rPr>
              <a:t>to promote well-being through activities involving schools, citizens, and local businesses</a:t>
            </a:r>
            <a:r>
              <a:rPr lang="en-US" sz="1200" b="1" i="0" dirty="0">
                <a:solidFill>
                  <a:schemeClr val="bg2">
                    <a:lumMod val="25000"/>
                  </a:schemeClr>
                </a:solidFill>
                <a:effectLst/>
                <a:latin typeface="Lato" panose="020F0502020204030203" pitchFamily="34" charset="0"/>
              </a:rPr>
              <a:t>. </a:t>
            </a:r>
            <a:r>
              <a:rPr lang="en-US" sz="1200" b="0" i="0" dirty="0">
                <a:solidFill>
                  <a:schemeClr val="bg2">
                    <a:lumMod val="25000"/>
                  </a:schemeClr>
                </a:solidFill>
                <a:effectLst/>
                <a:latin typeface="Lato" panose="020F0502020204030203" pitchFamily="34" charset="0"/>
              </a:rPr>
              <a:t>The goal </a:t>
            </a:r>
            <a:r>
              <a:rPr lang="en-US" sz="1200" b="0" i="0" dirty="0">
                <a:solidFill>
                  <a:schemeClr val="accent2">
                    <a:lumMod val="75000"/>
                  </a:schemeClr>
                </a:solidFill>
                <a:effectLst/>
                <a:latin typeface="Lato" panose="020F0502020204030203" pitchFamily="34" charset="0"/>
              </a:rPr>
              <a:t>is </a:t>
            </a:r>
            <a:r>
              <a:rPr lang="en-US" sz="1200" b="1" i="0" dirty="0">
                <a:solidFill>
                  <a:schemeClr val="accent2">
                    <a:lumMod val="75000"/>
                  </a:schemeClr>
                </a:solidFill>
                <a:effectLst/>
                <a:latin typeface="Lato" panose="020F0502020204030203" pitchFamily="34" charset="0"/>
              </a:rPr>
              <a:t>to raise awareness on topics such as healthy lifestyles, sports, and nutrition</a:t>
            </a:r>
            <a:r>
              <a:rPr lang="en-US" sz="1200" b="0" i="0" dirty="0">
                <a:solidFill>
                  <a:schemeClr val="bg2">
                    <a:lumMod val="25000"/>
                  </a:schemeClr>
                </a:solidFill>
                <a:effectLst/>
                <a:latin typeface="Lato" panose="020F0502020204030203" pitchFamily="34" charset="0"/>
              </a:rPr>
              <a:t>, supporting local agricultural businesses and encouraging the development of new entrepreneurial initiatives.</a:t>
            </a:r>
          </a:p>
          <a:p>
            <a:pPr marL="144000" algn="just" fontAlgn="base">
              <a:lnSpc>
                <a:spcPct val="120000"/>
              </a:lnSpc>
              <a:spcBef>
                <a:spcPts val="0"/>
              </a:spcBef>
              <a:buNone/>
            </a:pPr>
            <a:endParaRPr lang="en-US" sz="1200" dirty="0">
              <a:solidFill>
                <a:schemeClr val="bg2">
                  <a:lumMod val="25000"/>
                </a:schemeClr>
              </a:solidFill>
              <a:latin typeface="Lato" panose="020F0502020204030203" pitchFamily="34" charset="0"/>
            </a:endParaRPr>
          </a:p>
          <a:p>
            <a:pPr marL="144000" algn="just" fontAlgn="base">
              <a:lnSpc>
                <a:spcPct val="120000"/>
              </a:lnSpc>
              <a:spcBef>
                <a:spcPts val="0"/>
              </a:spcBef>
              <a:buNone/>
            </a:pPr>
            <a:r>
              <a:rPr lang="en-US" sz="1200" b="0" i="0" dirty="0">
                <a:solidFill>
                  <a:schemeClr val="bg2">
                    <a:lumMod val="25000"/>
                  </a:schemeClr>
                </a:solidFill>
                <a:effectLst/>
                <a:latin typeface="Lato" panose="020F0502020204030203" pitchFamily="34" charset="0"/>
              </a:rPr>
              <a:t>The activities include </a:t>
            </a:r>
            <a:r>
              <a:rPr lang="en-US" sz="1200" b="1" i="0" dirty="0">
                <a:solidFill>
                  <a:schemeClr val="accent2">
                    <a:lumMod val="75000"/>
                  </a:schemeClr>
                </a:solidFill>
                <a:effectLst/>
                <a:latin typeface="Lato" panose="020F0502020204030203" pitchFamily="34" charset="0"/>
              </a:rPr>
              <a:t>events, excursions, educational workshops, and seminars, involving national experts </a:t>
            </a:r>
            <a:r>
              <a:rPr lang="en-US" sz="1200" b="0" i="0" dirty="0">
                <a:solidFill>
                  <a:schemeClr val="bg2">
                    <a:lumMod val="25000"/>
                  </a:schemeClr>
                </a:solidFill>
                <a:effectLst/>
                <a:latin typeface="Lato" panose="020F0502020204030203" pitchFamily="34" charset="0"/>
              </a:rPr>
              <a:t>and creating connections within the community </a:t>
            </a:r>
            <a:r>
              <a:rPr lang="en-US" sz="1200" b="1" i="0" dirty="0">
                <a:solidFill>
                  <a:schemeClr val="accent2">
                    <a:lumMod val="75000"/>
                  </a:schemeClr>
                </a:solidFill>
                <a:effectLst/>
                <a:latin typeface="Lato" panose="020F0502020204030203" pitchFamily="34" charset="0"/>
              </a:rPr>
              <a:t>to strengthen social cohesion </a:t>
            </a:r>
            <a:r>
              <a:rPr lang="en-US" sz="1200" i="0" dirty="0">
                <a:solidFill>
                  <a:schemeClr val="tx1"/>
                </a:solidFill>
                <a:effectLst/>
                <a:latin typeface="Lato" panose="020F0502020204030203" pitchFamily="34" charset="0"/>
              </a:rPr>
              <a:t>and promote the territory, also through the approach to the concept of </a:t>
            </a:r>
            <a:r>
              <a:rPr lang="en-US" sz="1200" b="1" i="0" dirty="0">
                <a:solidFill>
                  <a:schemeClr val="accent2">
                    <a:lumMod val="75000"/>
                  </a:schemeClr>
                </a:solidFill>
                <a:effectLst/>
                <a:latin typeface="Lato" panose="020F0502020204030203" pitchFamily="34" charset="0"/>
              </a:rPr>
              <a:t>community cooperatives.</a:t>
            </a:r>
            <a:endParaRPr lang="it-IT" sz="1200" b="1" dirty="0">
              <a:solidFill>
                <a:schemeClr val="accent2">
                  <a:lumMod val="75000"/>
                </a:schemeClr>
              </a:solidFill>
            </a:endParaRPr>
          </a:p>
        </p:txBody>
      </p:sp>
      <p:sp>
        <p:nvSpPr>
          <p:cNvPr id="10" name="Segnaposto contenuto 2">
            <a:extLst>
              <a:ext uri="{FF2B5EF4-FFF2-40B4-BE49-F238E27FC236}">
                <a16:creationId xmlns:a16="http://schemas.microsoft.com/office/drawing/2014/main" id="{3B9F2B8F-CD26-B063-4A84-730C88BDC2DB}"/>
              </a:ext>
            </a:extLst>
          </p:cNvPr>
          <p:cNvSpPr txBox="1">
            <a:spLocks/>
          </p:cNvSpPr>
          <p:nvPr/>
        </p:nvSpPr>
        <p:spPr>
          <a:xfrm>
            <a:off x="481447" y="3594103"/>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p:txBody>
      </p:sp>
      <p:pic>
        <p:nvPicPr>
          <p:cNvPr id="8" name="Immagine 7">
            <a:extLst>
              <a:ext uri="{FF2B5EF4-FFF2-40B4-BE49-F238E27FC236}">
                <a16:creationId xmlns:a16="http://schemas.microsoft.com/office/drawing/2014/main" id="{6777A6E7-D18A-581F-30EF-04EF6BC4BA7D}"/>
              </a:ext>
            </a:extLst>
          </p:cNvPr>
          <p:cNvPicPr>
            <a:picLocks noChangeAspect="1"/>
          </p:cNvPicPr>
          <p:nvPr/>
        </p:nvPicPr>
        <p:blipFill>
          <a:blip r:embed="rId2"/>
          <a:stretch>
            <a:fillRect/>
          </a:stretch>
        </p:blipFill>
        <p:spPr>
          <a:xfrm>
            <a:off x="5880904" y="455791"/>
            <a:ext cx="1179143" cy="670567"/>
          </a:xfrm>
          <a:prstGeom prst="rect">
            <a:avLst/>
          </a:prstGeom>
        </p:spPr>
      </p:pic>
      <p:pic>
        <p:nvPicPr>
          <p:cNvPr id="13" name="Immagine 12">
            <a:extLst>
              <a:ext uri="{FF2B5EF4-FFF2-40B4-BE49-F238E27FC236}">
                <a16:creationId xmlns:a16="http://schemas.microsoft.com/office/drawing/2014/main" id="{2406425F-9DFB-E8E5-A952-503897EB87B6}"/>
              </a:ext>
            </a:extLst>
          </p:cNvPr>
          <p:cNvPicPr>
            <a:picLocks noChangeAspect="1"/>
          </p:cNvPicPr>
          <p:nvPr/>
        </p:nvPicPr>
        <p:blipFill>
          <a:blip r:embed="rId3"/>
          <a:stretch>
            <a:fillRect/>
          </a:stretch>
        </p:blipFill>
        <p:spPr>
          <a:xfrm>
            <a:off x="1373325" y="3231711"/>
            <a:ext cx="2505948" cy="1504609"/>
          </a:xfrm>
          <a:prstGeom prst="rect">
            <a:avLst/>
          </a:prstGeom>
          <a:effectLst>
            <a:softEdge rad="31750"/>
          </a:effectLst>
        </p:spPr>
      </p:pic>
      <p:pic>
        <p:nvPicPr>
          <p:cNvPr id="16" name="Immagine 15">
            <a:extLst>
              <a:ext uri="{FF2B5EF4-FFF2-40B4-BE49-F238E27FC236}">
                <a16:creationId xmlns:a16="http://schemas.microsoft.com/office/drawing/2014/main" id="{5EFD3A3E-9E6C-DEF9-9C48-917139D68A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3479" y="3231711"/>
            <a:ext cx="2296996" cy="1531172"/>
          </a:xfrm>
          <a:prstGeom prst="rect">
            <a:avLst/>
          </a:prstGeom>
          <a:noFill/>
          <a:ln>
            <a:noFill/>
          </a:ln>
          <a:effectLst>
            <a:softEdge rad="31750"/>
          </a:effectLst>
        </p:spPr>
      </p:pic>
      <p:pic>
        <p:nvPicPr>
          <p:cNvPr id="17" name="Immagine 16">
            <a:extLst>
              <a:ext uri="{FF2B5EF4-FFF2-40B4-BE49-F238E27FC236}">
                <a16:creationId xmlns:a16="http://schemas.microsoft.com/office/drawing/2014/main" id="{883904B3-EA65-A889-1020-92361439BD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869" y="1508421"/>
            <a:ext cx="2271568" cy="1514693"/>
          </a:xfrm>
          <a:prstGeom prst="rect">
            <a:avLst/>
          </a:prstGeom>
          <a:noFill/>
          <a:ln>
            <a:noFill/>
          </a:ln>
          <a:effectLst>
            <a:softEdge rad="31750"/>
          </a:effectLst>
        </p:spPr>
      </p:pic>
    </p:spTree>
    <p:extLst>
      <p:ext uri="{BB962C8B-B14F-4D97-AF65-F5344CB8AC3E}">
        <p14:creationId xmlns:p14="http://schemas.microsoft.com/office/powerpoint/2010/main" val="2938556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5066A-9E98-102C-80F7-559425CB69F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3A5ABA3-33DE-CF53-A751-AA6DF2132B9F}"/>
              </a:ext>
            </a:extLst>
          </p:cNvPr>
          <p:cNvSpPr>
            <a:spLocks noGrp="1"/>
          </p:cNvSpPr>
          <p:nvPr>
            <p:ph type="ctrTitle"/>
          </p:nvPr>
        </p:nvSpPr>
        <p:spPr>
          <a:xfrm>
            <a:off x="742373" y="401782"/>
            <a:ext cx="5825202" cy="633344"/>
          </a:xfrm>
        </p:spPr>
        <p:txBody>
          <a:bodyPr/>
          <a:lstStyle/>
          <a:p>
            <a:pPr algn="l"/>
            <a:r>
              <a:rPr lang="it-IT" sz="1600" b="1" dirty="0">
                <a:solidFill>
                  <a:srgbClr val="339933"/>
                </a:solidFill>
                <a:latin typeface="Helvetica" panose="020B0604020202020204" pitchFamily="34" charset="0"/>
                <a:cs typeface="Helvetica" panose="020B0604020202020204" pitchFamily="34" charset="0"/>
              </a:rPr>
              <a:t>DIRECT-MANAGEMENT PROJECT:</a:t>
            </a:r>
            <a:br>
              <a:rPr lang="it-IT" sz="1600" b="1" dirty="0">
                <a:solidFill>
                  <a:srgbClr val="339933"/>
                </a:solidFill>
                <a:latin typeface="Helvetica" panose="020B0604020202020204" pitchFamily="34" charset="0"/>
                <a:cs typeface="Helvetica" panose="020B0604020202020204" pitchFamily="34" charset="0"/>
              </a:rPr>
            </a:br>
            <a:r>
              <a:rPr lang="it-IT" sz="1600" b="1" dirty="0">
                <a:solidFill>
                  <a:srgbClr val="339933"/>
                </a:solidFill>
                <a:latin typeface="Helvetica" panose="020B0604020202020204" pitchFamily="34" charset="0"/>
                <a:cs typeface="Helvetica" panose="020B0604020202020204" pitchFamily="34" charset="0"/>
              </a:rPr>
              <a:t>Village of L'Altra Romagna</a:t>
            </a:r>
          </a:p>
        </p:txBody>
      </p:sp>
      <p:sp>
        <p:nvSpPr>
          <p:cNvPr id="4" name="CasellaDiTesto 3">
            <a:extLst>
              <a:ext uri="{FF2B5EF4-FFF2-40B4-BE49-F238E27FC236}">
                <a16:creationId xmlns:a16="http://schemas.microsoft.com/office/drawing/2014/main" id="{E9B26178-6ECA-F2E1-61DE-1ADF00BA6A93}"/>
              </a:ext>
            </a:extLst>
          </p:cNvPr>
          <p:cNvSpPr txBox="1"/>
          <p:nvPr/>
        </p:nvSpPr>
        <p:spPr>
          <a:xfrm>
            <a:off x="2955978" y="1125200"/>
            <a:ext cx="3897061" cy="3539430"/>
          </a:xfrm>
          <a:prstGeom prst="rect">
            <a:avLst/>
          </a:prstGeom>
          <a:noFill/>
        </p:spPr>
        <p:txBody>
          <a:bodyPr wrap="square" rtlCol="0">
            <a:spAutoFit/>
          </a:bodyPr>
          <a:lstStyle/>
          <a:p>
            <a:pPr algn="just"/>
            <a:r>
              <a:rPr lang="en-US" sz="1400" dirty="0">
                <a:latin typeface="Helvetica" panose="020B0604020202020204" pitchFamily="34" charset="0"/>
                <a:cs typeface="Helvetica" panose="020B0604020202020204" pitchFamily="34" charset="0"/>
              </a:rPr>
              <a:t>The project aimed to promote the Romagna hinterland’s natural, cultural, historical, and food resources, </a:t>
            </a:r>
            <a:r>
              <a:rPr lang="en-US" sz="1400" b="1" dirty="0">
                <a:solidFill>
                  <a:schemeClr val="accent2">
                    <a:lumMod val="50000"/>
                  </a:schemeClr>
                </a:solidFill>
                <a:latin typeface="Helvetica" panose="020B0604020202020204" pitchFamily="34" charset="0"/>
                <a:cs typeface="Helvetica" panose="020B0604020202020204" pitchFamily="34" charset="0"/>
              </a:rPr>
              <a:t>focusing on the economic and social development of rural and mountainous areas</a:t>
            </a:r>
            <a:r>
              <a:rPr lang="en-US" sz="1400" dirty="0">
                <a:latin typeface="Helvetica" panose="020B0604020202020204" pitchFamily="34" charset="0"/>
                <a:cs typeface="Helvetica" panose="020B0604020202020204" pitchFamily="34" charset="0"/>
              </a:rPr>
              <a:t>. </a:t>
            </a:r>
          </a:p>
          <a:p>
            <a:pPr algn="just"/>
            <a:endParaRPr lang="en-US" sz="1400" dirty="0">
              <a:latin typeface="Helvetica" panose="020B0604020202020204" pitchFamily="34" charset="0"/>
              <a:cs typeface="Helvetica" panose="020B0604020202020204" pitchFamily="34" charset="0"/>
            </a:endParaRPr>
          </a:p>
          <a:p>
            <a:pPr algn="just"/>
            <a:r>
              <a:rPr lang="en-US" sz="1400" dirty="0">
                <a:latin typeface="Helvetica" panose="020B0604020202020204" pitchFamily="34" charset="0"/>
                <a:cs typeface="Helvetica" panose="020B0604020202020204" pitchFamily="34" charset="0"/>
              </a:rPr>
              <a:t>During the "Sono Romagnolo" fair, the Village of L'Altra Romagna </a:t>
            </a:r>
            <a:r>
              <a:rPr lang="en-US" sz="1400" b="1" dirty="0">
                <a:solidFill>
                  <a:schemeClr val="accent2">
                    <a:lumMod val="50000"/>
                  </a:schemeClr>
                </a:solidFill>
                <a:latin typeface="Helvetica" panose="020B0604020202020204" pitchFamily="34" charset="0"/>
                <a:cs typeface="Helvetica" panose="020B0604020202020204" pitchFamily="34" charset="0"/>
              </a:rPr>
              <a:t>showcased exhibitions, cooking workshops, musical and folkloric events, and culinary competitions</a:t>
            </a:r>
            <a:r>
              <a:rPr lang="en-US" sz="1400" dirty="0">
                <a:latin typeface="Helvetica" panose="020B0604020202020204" pitchFamily="34" charset="0"/>
                <a:cs typeface="Helvetica" panose="020B0604020202020204" pitchFamily="34" charset="0"/>
              </a:rPr>
              <a:t>. </a:t>
            </a:r>
          </a:p>
          <a:p>
            <a:pPr algn="just"/>
            <a:endParaRPr lang="en-US" sz="1400" dirty="0">
              <a:latin typeface="Helvetica" panose="020B0604020202020204" pitchFamily="34" charset="0"/>
              <a:cs typeface="Helvetica" panose="020B0604020202020204" pitchFamily="34" charset="0"/>
            </a:endParaRPr>
          </a:p>
          <a:p>
            <a:pPr algn="just"/>
            <a:r>
              <a:rPr lang="en-US" sz="1400" dirty="0">
                <a:latin typeface="Helvetica" panose="020B0604020202020204" pitchFamily="34" charset="0"/>
                <a:cs typeface="Helvetica" panose="020B0604020202020204" pitchFamily="34" charset="0"/>
              </a:rPr>
              <a:t>The initiative sought </a:t>
            </a:r>
            <a:r>
              <a:rPr lang="en-US" sz="1400" b="1" dirty="0">
                <a:solidFill>
                  <a:schemeClr val="accent2">
                    <a:lumMod val="50000"/>
                  </a:schemeClr>
                </a:solidFill>
                <a:latin typeface="Helvetica" panose="020B0604020202020204" pitchFamily="34" charset="0"/>
                <a:cs typeface="Helvetica" panose="020B0604020202020204" pitchFamily="34" charset="0"/>
              </a:rPr>
              <a:t>to attract visitors and promote sustainable tourism through village tours, tastings, and historical itineraries</a:t>
            </a:r>
            <a:r>
              <a:rPr lang="en-US" sz="1400" dirty="0">
                <a:latin typeface="Helvetica" panose="020B0604020202020204" pitchFamily="34" charset="0"/>
                <a:cs typeface="Helvetica" panose="020B0604020202020204" pitchFamily="34" charset="0"/>
              </a:rPr>
              <a:t>. The goal was to create a unified and authentic tourism offer for Romagna.</a:t>
            </a:r>
            <a:endParaRPr lang="it-IT" sz="1400" dirty="0">
              <a:latin typeface="Helvetica" panose="020B0604020202020204" pitchFamily="34" charset="0"/>
              <a:cs typeface="Helvetica" panose="020B0604020202020204" pitchFamily="34" charset="0"/>
            </a:endParaRPr>
          </a:p>
        </p:txBody>
      </p:sp>
      <p:sp>
        <p:nvSpPr>
          <p:cNvPr id="6" name="AutoShape 2" descr="IDRO - Ecomuseum of Waters, Ridracoli | Global Network of Water Museums">
            <a:extLst>
              <a:ext uri="{FF2B5EF4-FFF2-40B4-BE49-F238E27FC236}">
                <a16:creationId xmlns:a16="http://schemas.microsoft.com/office/drawing/2014/main" id="{A253D815-ED8E-22F8-39A2-1B3C7DA19E6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a:extLst>
              <a:ext uri="{FF2B5EF4-FFF2-40B4-BE49-F238E27FC236}">
                <a16:creationId xmlns:a16="http://schemas.microsoft.com/office/drawing/2014/main" id="{156C8B11-6E2D-65D4-B4B3-07B892291733}"/>
              </a:ext>
            </a:extLst>
          </p:cNvPr>
          <p:cNvPicPr>
            <a:picLocks noChangeAspect="1"/>
          </p:cNvPicPr>
          <p:nvPr/>
        </p:nvPicPr>
        <p:blipFill>
          <a:blip r:embed="rId2"/>
          <a:stretch>
            <a:fillRect/>
          </a:stretch>
        </p:blipFill>
        <p:spPr>
          <a:xfrm>
            <a:off x="537744" y="1665324"/>
            <a:ext cx="2182706" cy="1508052"/>
          </a:xfrm>
          <a:prstGeom prst="rect">
            <a:avLst/>
          </a:prstGeom>
        </p:spPr>
      </p:pic>
    </p:spTree>
    <p:extLst>
      <p:ext uri="{BB962C8B-B14F-4D97-AF65-F5344CB8AC3E}">
        <p14:creationId xmlns:p14="http://schemas.microsoft.com/office/powerpoint/2010/main" val="2026868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03D2E-F677-4AD0-8B21-8C1B47F7957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333A25F-99EB-87B4-143E-A31729A26532}"/>
              </a:ext>
            </a:extLst>
          </p:cNvPr>
          <p:cNvSpPr>
            <a:spLocks noGrp="1"/>
          </p:cNvSpPr>
          <p:nvPr>
            <p:ph type="ctrTitle"/>
          </p:nvPr>
        </p:nvSpPr>
        <p:spPr>
          <a:xfrm>
            <a:off x="712074" y="346363"/>
            <a:ext cx="5825202" cy="900546"/>
          </a:xfrm>
        </p:spPr>
        <p:txBody>
          <a:bodyPr/>
          <a:lstStyle/>
          <a:p>
            <a:pPr algn="ctr"/>
            <a:r>
              <a:rPr lang="it-IT" sz="1600" b="1" dirty="0">
                <a:solidFill>
                  <a:srgbClr val="339933"/>
                </a:solidFill>
                <a:latin typeface="Helvetica" panose="020B0604020202020204" pitchFamily="34" charset="0"/>
                <a:cs typeface="Helvetica" panose="020B0604020202020204" pitchFamily="34" charset="0"/>
              </a:rPr>
              <a:t>DIRECT-MANAGEMENT PROJECT:</a:t>
            </a:r>
            <a:br>
              <a:rPr lang="it-IT" sz="1600" b="1" dirty="0">
                <a:solidFill>
                  <a:srgbClr val="339933"/>
                </a:solidFill>
                <a:latin typeface="Helvetica" panose="020B0604020202020204" pitchFamily="34" charset="0"/>
                <a:cs typeface="Helvetica" panose="020B0604020202020204" pitchFamily="34" charset="0"/>
              </a:rPr>
            </a:br>
            <a:r>
              <a:rPr lang="it-IT" sz="1600" b="1" dirty="0">
                <a:solidFill>
                  <a:srgbClr val="339933"/>
                </a:solidFill>
                <a:latin typeface="Helvetica" panose="020B0604020202020204" pitchFamily="34" charset="0"/>
                <a:cs typeface="Helvetica" panose="020B0604020202020204" pitchFamily="34" charset="0"/>
              </a:rPr>
              <a:t> L'Altra Romagna en plein air: a </a:t>
            </a:r>
            <a:r>
              <a:rPr lang="it-IT" sz="1600" b="1" dirty="0" err="1">
                <a:solidFill>
                  <a:srgbClr val="339933"/>
                </a:solidFill>
                <a:latin typeface="Helvetica" panose="020B0604020202020204" pitchFamily="34" charset="0"/>
                <a:cs typeface="Helvetica" panose="020B0604020202020204" pitchFamily="34" charset="0"/>
              </a:rPr>
              <a:t>territory</a:t>
            </a:r>
            <a:r>
              <a:rPr lang="it-IT" sz="1600" b="1" dirty="0">
                <a:solidFill>
                  <a:srgbClr val="339933"/>
                </a:solidFill>
                <a:latin typeface="Helvetica" panose="020B0604020202020204" pitchFamily="34" charset="0"/>
                <a:cs typeface="Helvetica" panose="020B0604020202020204" pitchFamily="34" charset="0"/>
              </a:rPr>
              <a:t> for outdoor </a:t>
            </a:r>
            <a:r>
              <a:rPr lang="it-IT" sz="1600" b="1" dirty="0" err="1">
                <a:solidFill>
                  <a:srgbClr val="339933"/>
                </a:solidFill>
                <a:latin typeface="Helvetica" panose="020B0604020202020204" pitchFamily="34" charset="0"/>
                <a:cs typeface="Helvetica" panose="020B0604020202020204" pitchFamily="34" charset="0"/>
              </a:rPr>
              <a:t>itinerant</a:t>
            </a:r>
            <a:r>
              <a:rPr lang="it-IT" sz="1600" b="1" dirty="0">
                <a:solidFill>
                  <a:srgbClr val="339933"/>
                </a:solidFill>
                <a:latin typeface="Helvetica" panose="020B0604020202020204" pitchFamily="34" charset="0"/>
                <a:cs typeface="Helvetica" panose="020B0604020202020204" pitchFamily="34" charset="0"/>
              </a:rPr>
              <a:t> </a:t>
            </a:r>
            <a:r>
              <a:rPr lang="it-IT" sz="1600" b="1" dirty="0" err="1">
                <a:solidFill>
                  <a:srgbClr val="339933"/>
                </a:solidFill>
                <a:latin typeface="Helvetica" panose="020B0604020202020204" pitchFamily="34" charset="0"/>
                <a:cs typeface="Helvetica" panose="020B0604020202020204" pitchFamily="34" charset="0"/>
              </a:rPr>
              <a:t>tourism</a:t>
            </a:r>
            <a:r>
              <a:rPr lang="it-IT" sz="1600" b="1" dirty="0">
                <a:solidFill>
                  <a:srgbClr val="339933"/>
                </a:solidFill>
                <a:latin typeface="Helvetica" panose="020B0604020202020204" pitchFamily="34" charset="0"/>
                <a:cs typeface="Helvetica" panose="020B0604020202020204" pitchFamily="34" charset="0"/>
              </a:rPr>
              <a:t> (camper, caravan, and </a:t>
            </a:r>
            <a:r>
              <a:rPr lang="it-IT" sz="1600" b="1" dirty="0" err="1">
                <a:solidFill>
                  <a:srgbClr val="339933"/>
                </a:solidFill>
                <a:latin typeface="Helvetica" panose="020B0604020202020204" pitchFamily="34" charset="0"/>
                <a:cs typeface="Helvetica" panose="020B0604020202020204" pitchFamily="34" charset="0"/>
              </a:rPr>
              <a:t>tents</a:t>
            </a:r>
            <a:r>
              <a:rPr lang="it-IT" sz="1600" b="1" dirty="0">
                <a:solidFill>
                  <a:srgbClr val="339933"/>
                </a:solidFill>
                <a:latin typeface="Helvetica" panose="020B0604020202020204" pitchFamily="34" charset="0"/>
                <a:cs typeface="Helvetica" panose="020B0604020202020204" pitchFamily="34" charset="0"/>
              </a:rPr>
              <a:t>)</a:t>
            </a:r>
          </a:p>
        </p:txBody>
      </p:sp>
      <p:sp>
        <p:nvSpPr>
          <p:cNvPr id="4" name="CasellaDiTesto 3">
            <a:extLst>
              <a:ext uri="{FF2B5EF4-FFF2-40B4-BE49-F238E27FC236}">
                <a16:creationId xmlns:a16="http://schemas.microsoft.com/office/drawing/2014/main" id="{C476BFAC-461D-84D9-7BF9-ABC8BDA8DC37}"/>
              </a:ext>
            </a:extLst>
          </p:cNvPr>
          <p:cNvSpPr txBox="1"/>
          <p:nvPr/>
        </p:nvSpPr>
        <p:spPr>
          <a:xfrm>
            <a:off x="1087582" y="1531376"/>
            <a:ext cx="2921470" cy="2246769"/>
          </a:xfrm>
          <a:prstGeom prst="rect">
            <a:avLst/>
          </a:prstGeom>
          <a:noFill/>
        </p:spPr>
        <p:txBody>
          <a:bodyPr wrap="square" rtlCol="0">
            <a:spAutoFit/>
          </a:bodyPr>
          <a:lstStyle/>
          <a:p>
            <a:pPr algn="just"/>
            <a:r>
              <a:rPr lang="en-US" sz="1400" dirty="0">
                <a:latin typeface="Helvetica" panose="020B0604020202020204" pitchFamily="34" charset="0"/>
                <a:cs typeface="Helvetica" panose="020B0604020202020204" pitchFamily="34" charset="0"/>
              </a:rPr>
              <a:t>It is an invitation to discover the natural, cultural, and food and wine wonders of our territory by camper, caravan or tent. An authentic experience across 31 municipalities in the hinterland, combining charm, traditions, and the beauty of the places, to be enjoyed with an active spirit and outdoors.</a:t>
            </a:r>
            <a:endParaRPr lang="it-IT" sz="1400" dirty="0">
              <a:latin typeface="Helvetica" panose="020B0604020202020204" pitchFamily="34" charset="0"/>
              <a:cs typeface="Helvetica" panose="020B0604020202020204" pitchFamily="34" charset="0"/>
            </a:endParaRPr>
          </a:p>
        </p:txBody>
      </p:sp>
      <p:sp>
        <p:nvSpPr>
          <p:cNvPr id="6" name="AutoShape 2" descr="IDRO - Ecomuseum of Waters, Ridracoli | Global Network of Water Museums">
            <a:extLst>
              <a:ext uri="{FF2B5EF4-FFF2-40B4-BE49-F238E27FC236}">
                <a16:creationId xmlns:a16="http://schemas.microsoft.com/office/drawing/2014/main" id="{D78D35EB-C958-ACA5-AC26-74981356789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B3340E4F-7215-6CD6-4404-D928417D0155}"/>
              </a:ext>
            </a:extLst>
          </p:cNvPr>
          <p:cNvPicPr>
            <a:picLocks noChangeAspect="1"/>
          </p:cNvPicPr>
          <p:nvPr/>
        </p:nvPicPr>
        <p:blipFill>
          <a:blip r:embed="rId2"/>
          <a:stretch>
            <a:fillRect/>
          </a:stretch>
        </p:blipFill>
        <p:spPr>
          <a:xfrm>
            <a:off x="4724400" y="1635401"/>
            <a:ext cx="1812876" cy="2717593"/>
          </a:xfrm>
          <a:prstGeom prst="rect">
            <a:avLst/>
          </a:prstGeom>
          <a:ln>
            <a:solidFill>
              <a:srgbClr val="339933"/>
            </a:solidFill>
          </a:ln>
        </p:spPr>
      </p:pic>
      <p:sp>
        <p:nvSpPr>
          <p:cNvPr id="10" name="CasellaDiTesto 9">
            <a:extLst>
              <a:ext uri="{FF2B5EF4-FFF2-40B4-BE49-F238E27FC236}">
                <a16:creationId xmlns:a16="http://schemas.microsoft.com/office/drawing/2014/main" id="{D5E4AEE1-4CFA-0102-8A96-7860092B5A2A}"/>
              </a:ext>
            </a:extLst>
          </p:cNvPr>
          <p:cNvSpPr txBox="1"/>
          <p:nvPr/>
        </p:nvSpPr>
        <p:spPr>
          <a:xfrm>
            <a:off x="1584507" y="3843030"/>
            <a:ext cx="2424545" cy="954107"/>
          </a:xfrm>
          <a:prstGeom prst="rect">
            <a:avLst/>
          </a:prstGeom>
          <a:noFill/>
          <a:ln>
            <a:solidFill>
              <a:schemeClr val="accent2">
                <a:lumMod val="50000"/>
              </a:schemeClr>
            </a:solidFill>
          </a:ln>
        </p:spPr>
        <p:txBody>
          <a:bodyPr wrap="square" rtlCol="0">
            <a:spAutoFit/>
          </a:bodyPr>
          <a:lstStyle/>
          <a:p>
            <a:pPr algn="just"/>
            <a:r>
              <a:rPr lang="en-US" sz="1400" dirty="0">
                <a:latin typeface="Helvetica" panose="020B0604020202020204" pitchFamily="34" charset="0"/>
                <a:cs typeface="Helvetica" panose="020B0604020202020204" pitchFamily="34" charset="0"/>
                <a:hlinkClick r:id="rId3"/>
              </a:rPr>
              <a:t>Click here </a:t>
            </a:r>
            <a:r>
              <a:rPr lang="en-US" sz="1400" dirty="0">
                <a:latin typeface="Helvetica" panose="020B0604020202020204" pitchFamily="34" charset="0"/>
                <a:cs typeface="Helvetica" panose="020B0604020202020204" pitchFamily="34" charset="0"/>
              </a:rPr>
              <a:t>to discover and </a:t>
            </a:r>
            <a:r>
              <a:rPr lang="en-US" sz="1400" dirty="0" err="1">
                <a:latin typeface="Helvetica" panose="020B0604020202020204" pitchFamily="34" charset="0"/>
                <a:cs typeface="Helvetica" panose="020B0604020202020204" pitchFamily="34" charset="0"/>
              </a:rPr>
              <a:t>downlowd</a:t>
            </a:r>
            <a:r>
              <a:rPr lang="en-US" sz="1400" dirty="0">
                <a:latin typeface="Helvetica" panose="020B0604020202020204" pitchFamily="34" charset="0"/>
                <a:cs typeface="Helvetica" panose="020B0604020202020204" pitchFamily="34" charset="0"/>
              </a:rPr>
              <a:t> our “</a:t>
            </a:r>
            <a:r>
              <a:rPr lang="en-US" sz="1400" i="1" dirty="0">
                <a:latin typeface="Helvetica" panose="020B0604020202020204" pitchFamily="34" charset="0"/>
                <a:cs typeface="Helvetica" panose="020B0604020202020204" pitchFamily="34" charset="0"/>
              </a:rPr>
              <a:t>Altra Romagna An plain Air English Version” </a:t>
            </a:r>
            <a:r>
              <a:rPr lang="en-US" sz="1400" dirty="0">
                <a:latin typeface="Helvetica" panose="020B0604020202020204" pitchFamily="34" charset="0"/>
                <a:cs typeface="Helvetica" panose="020B0604020202020204" pitchFamily="34" charset="0"/>
              </a:rPr>
              <a:t>! </a:t>
            </a:r>
            <a:endParaRPr lang="it-IT" sz="1400" dirty="0">
              <a:latin typeface="Helvetica" panose="020B0604020202020204" pitchFamily="34" charset="0"/>
              <a:cs typeface="Helvetica" panose="020B0604020202020204" pitchFamily="34" charset="0"/>
            </a:endParaRPr>
          </a:p>
        </p:txBody>
      </p:sp>
      <p:pic>
        <p:nvPicPr>
          <p:cNvPr id="11" name="Immagine 10">
            <a:extLst>
              <a:ext uri="{FF2B5EF4-FFF2-40B4-BE49-F238E27FC236}">
                <a16:creationId xmlns:a16="http://schemas.microsoft.com/office/drawing/2014/main" id="{FF5774C4-FBBC-7E92-651A-43E97F0726B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5400000">
            <a:off x="867435" y="3900172"/>
            <a:ext cx="618036" cy="614588"/>
          </a:xfrm>
          <a:prstGeom prst="rect">
            <a:avLst/>
          </a:prstGeom>
        </p:spPr>
      </p:pic>
    </p:spTree>
    <p:extLst>
      <p:ext uri="{BB962C8B-B14F-4D97-AF65-F5344CB8AC3E}">
        <p14:creationId xmlns:p14="http://schemas.microsoft.com/office/powerpoint/2010/main" val="61465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0B82-5E90-1212-B425-982BFADFB1E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DF73E26-E04F-913E-B80F-078BC210F266}"/>
              </a:ext>
            </a:extLst>
          </p:cNvPr>
          <p:cNvSpPr>
            <a:spLocks noGrp="1"/>
          </p:cNvSpPr>
          <p:nvPr>
            <p:ph type="ctrTitle"/>
          </p:nvPr>
        </p:nvSpPr>
        <p:spPr>
          <a:xfrm>
            <a:off x="869159" y="336070"/>
            <a:ext cx="5825202" cy="692727"/>
          </a:xfrm>
        </p:spPr>
        <p:txBody>
          <a:bodyPr/>
          <a:lstStyle/>
          <a:p>
            <a:pPr algn="ctr"/>
            <a:r>
              <a:rPr lang="it-IT" sz="1600" b="1" dirty="0">
                <a:solidFill>
                  <a:srgbClr val="339933"/>
                </a:solidFill>
                <a:latin typeface="Helvetica" panose="020B0604020202020204" pitchFamily="34" charset="0"/>
                <a:cs typeface="Helvetica" panose="020B0604020202020204" pitchFamily="34" charset="0"/>
              </a:rPr>
              <a:t>DIRECT-MANAGEMENT PROJECT:</a:t>
            </a:r>
            <a:br>
              <a:rPr lang="it-IT" sz="1600" b="1" dirty="0">
                <a:solidFill>
                  <a:srgbClr val="339933"/>
                </a:solidFill>
                <a:latin typeface="Helvetica" panose="020B0604020202020204" pitchFamily="34" charset="0"/>
                <a:cs typeface="Helvetica" panose="020B0604020202020204" pitchFamily="34" charset="0"/>
              </a:rPr>
            </a:br>
            <a:r>
              <a:rPr lang="en-US" sz="1600" b="1" dirty="0">
                <a:solidFill>
                  <a:srgbClr val="339933"/>
                </a:solidFill>
                <a:latin typeface="Helvetica" panose="020B0604020202020204" pitchFamily="34" charset="0"/>
                <a:cs typeface="Helvetica" panose="020B0604020202020204" pitchFamily="34" charset="0"/>
              </a:rPr>
              <a:t>Enhancement of the Ungulate Supply Chain</a:t>
            </a:r>
            <a:endParaRPr lang="it-IT" sz="1600" b="1" dirty="0">
              <a:solidFill>
                <a:srgbClr val="339933"/>
              </a:solidFill>
              <a:latin typeface="Helvetica" panose="020B0604020202020204" pitchFamily="34" charset="0"/>
              <a:cs typeface="Helvetica" panose="020B0604020202020204" pitchFamily="34" charset="0"/>
            </a:endParaRPr>
          </a:p>
        </p:txBody>
      </p:sp>
      <p:sp>
        <p:nvSpPr>
          <p:cNvPr id="4" name="CasellaDiTesto 3">
            <a:extLst>
              <a:ext uri="{FF2B5EF4-FFF2-40B4-BE49-F238E27FC236}">
                <a16:creationId xmlns:a16="http://schemas.microsoft.com/office/drawing/2014/main" id="{6565F5D7-A029-09ED-C79A-A45A06DD2640}"/>
              </a:ext>
            </a:extLst>
          </p:cNvPr>
          <p:cNvSpPr txBox="1"/>
          <p:nvPr/>
        </p:nvSpPr>
        <p:spPr>
          <a:xfrm>
            <a:off x="3983182" y="1486676"/>
            <a:ext cx="2921470" cy="3108543"/>
          </a:xfrm>
          <a:prstGeom prst="rect">
            <a:avLst/>
          </a:prstGeom>
          <a:noFill/>
        </p:spPr>
        <p:txBody>
          <a:bodyPr wrap="square" rtlCol="0">
            <a:spAutoFit/>
          </a:bodyPr>
          <a:lstStyle/>
          <a:p>
            <a:pPr algn="just"/>
            <a:r>
              <a:rPr lang="en-US" sz="1400" dirty="0">
                <a:latin typeface="Helvetica" panose="020B0604020202020204" pitchFamily="34" charset="0"/>
                <a:cs typeface="Helvetica" panose="020B0604020202020204" pitchFamily="34" charset="0"/>
              </a:rPr>
              <a:t>The project addressed the problem of the </a:t>
            </a:r>
            <a:r>
              <a:rPr lang="en-US" sz="1400" b="1" dirty="0">
                <a:solidFill>
                  <a:schemeClr val="accent2">
                    <a:lumMod val="50000"/>
                  </a:schemeClr>
                </a:solidFill>
                <a:latin typeface="Helvetica" panose="020B0604020202020204" pitchFamily="34" charset="0"/>
                <a:cs typeface="Helvetica" panose="020B0604020202020204" pitchFamily="34" charset="0"/>
              </a:rPr>
              <a:t>excessive number of ungulates in mountainous areas, turning it into an economic opportunity</a:t>
            </a:r>
            <a:r>
              <a:rPr lang="en-US" sz="1400" b="1" dirty="0">
                <a:latin typeface="Helvetica" panose="020B0604020202020204" pitchFamily="34" charset="0"/>
                <a:cs typeface="Helvetica" panose="020B0604020202020204" pitchFamily="34" charset="0"/>
              </a:rPr>
              <a:t>. </a:t>
            </a:r>
          </a:p>
          <a:p>
            <a:pPr algn="just"/>
            <a:endParaRPr lang="en-US" sz="1400" b="1" dirty="0">
              <a:latin typeface="Helvetica" panose="020B0604020202020204" pitchFamily="34" charset="0"/>
              <a:cs typeface="Helvetica" panose="020B0604020202020204" pitchFamily="34" charset="0"/>
            </a:endParaRPr>
          </a:p>
          <a:p>
            <a:pPr algn="just"/>
            <a:r>
              <a:rPr lang="en-US" sz="1400" dirty="0">
                <a:latin typeface="Helvetica" panose="020B0604020202020204" pitchFamily="34" charset="0"/>
                <a:cs typeface="Helvetica" panose="020B0604020202020204" pitchFamily="34" charset="0"/>
              </a:rPr>
              <a:t>A </a:t>
            </a:r>
            <a:r>
              <a:rPr lang="en-US" sz="1400" b="1" dirty="0">
                <a:solidFill>
                  <a:schemeClr val="accent2">
                    <a:lumMod val="50000"/>
                  </a:schemeClr>
                </a:solidFill>
                <a:latin typeface="Helvetica" panose="020B0604020202020204" pitchFamily="34" charset="0"/>
                <a:cs typeface="Helvetica" panose="020B0604020202020204" pitchFamily="34" charset="0"/>
              </a:rPr>
              <a:t>feasibility study </a:t>
            </a:r>
            <a:r>
              <a:rPr lang="en-US" sz="1400" dirty="0">
                <a:latin typeface="Helvetica" panose="020B0604020202020204" pitchFamily="34" charset="0"/>
                <a:cs typeface="Helvetica" panose="020B0604020202020204" pitchFamily="34" charset="0"/>
              </a:rPr>
              <a:t>was conducted </a:t>
            </a:r>
            <a:r>
              <a:rPr lang="en-US" sz="1400" b="1" dirty="0">
                <a:solidFill>
                  <a:schemeClr val="accent2">
                    <a:lumMod val="50000"/>
                  </a:schemeClr>
                </a:solidFill>
                <a:latin typeface="Helvetica" panose="020B0604020202020204" pitchFamily="34" charset="0"/>
                <a:cs typeface="Helvetica" panose="020B0604020202020204" pitchFamily="34" charset="0"/>
              </a:rPr>
              <a:t>to implement a dedicated supply chain</a:t>
            </a:r>
            <a:r>
              <a:rPr lang="en-US" sz="1400" dirty="0">
                <a:latin typeface="Helvetica" panose="020B0604020202020204" pitchFamily="34" charset="0"/>
                <a:cs typeface="Helvetica" panose="020B0604020202020204" pitchFamily="34" charset="0"/>
              </a:rPr>
              <a:t>, in connection with projects already underway in Emilia-Romagna. Local facilities were strengthened with refrigerated units for the collection and management of the meat.</a:t>
            </a:r>
            <a:endParaRPr lang="it-IT" sz="1400" dirty="0">
              <a:latin typeface="Helvetica" panose="020B0604020202020204" pitchFamily="34" charset="0"/>
              <a:cs typeface="Helvetica" panose="020B0604020202020204" pitchFamily="34" charset="0"/>
            </a:endParaRPr>
          </a:p>
        </p:txBody>
      </p:sp>
      <p:sp>
        <p:nvSpPr>
          <p:cNvPr id="6" name="AutoShape 2" descr="IDRO - Ecomuseum of Waters, Ridracoli | Global Network of Water Museums">
            <a:extLst>
              <a:ext uri="{FF2B5EF4-FFF2-40B4-BE49-F238E27FC236}">
                <a16:creationId xmlns:a16="http://schemas.microsoft.com/office/drawing/2014/main" id="{26343F76-C144-E57A-DDA4-82746F845B8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a:extLst>
              <a:ext uri="{FF2B5EF4-FFF2-40B4-BE49-F238E27FC236}">
                <a16:creationId xmlns:a16="http://schemas.microsoft.com/office/drawing/2014/main" id="{88BBF19F-350E-5322-1E48-7D8463B97440}"/>
              </a:ext>
            </a:extLst>
          </p:cNvPr>
          <p:cNvPicPr>
            <a:picLocks noChangeAspect="1"/>
          </p:cNvPicPr>
          <p:nvPr/>
        </p:nvPicPr>
        <p:blipFill>
          <a:blip r:embed="rId2"/>
          <a:stretch>
            <a:fillRect/>
          </a:stretch>
        </p:blipFill>
        <p:spPr>
          <a:xfrm>
            <a:off x="869038" y="1569803"/>
            <a:ext cx="2740620" cy="2003894"/>
          </a:xfrm>
          <a:prstGeom prst="rect">
            <a:avLst/>
          </a:prstGeom>
        </p:spPr>
      </p:pic>
    </p:spTree>
    <p:extLst>
      <p:ext uri="{BB962C8B-B14F-4D97-AF65-F5344CB8AC3E}">
        <p14:creationId xmlns:p14="http://schemas.microsoft.com/office/powerpoint/2010/main" val="1816384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A88477B-ABAC-45F0-9D3B-C3322D05B7AB}"/>
              </a:ext>
            </a:extLst>
          </p:cNvPr>
          <p:cNvSpPr>
            <a:spLocks noGrp="1"/>
          </p:cNvSpPr>
          <p:nvPr>
            <p:ph idx="1"/>
          </p:nvPr>
        </p:nvSpPr>
        <p:spPr>
          <a:xfrm>
            <a:off x="1290481" y="2240654"/>
            <a:ext cx="4327537" cy="2535699"/>
          </a:xfrm>
        </p:spPr>
        <p:txBody>
          <a:bodyPr>
            <a:normAutofit/>
          </a:bodyPr>
          <a:lstStyle/>
          <a:p>
            <a:r>
              <a:rPr lang="it-IT" sz="1400" dirty="0">
                <a:solidFill>
                  <a:schemeClr val="accent2">
                    <a:lumMod val="50000"/>
                  </a:schemeClr>
                </a:solidFill>
              </a:rPr>
              <a:t>LAG L’Altra Romagna</a:t>
            </a:r>
          </a:p>
          <a:p>
            <a:r>
              <a:rPr lang="en-US" sz="1400" dirty="0">
                <a:solidFill>
                  <a:schemeClr val="accent2">
                    <a:lumMod val="50000"/>
                  </a:schemeClr>
                </a:solidFill>
              </a:rPr>
              <a:t>Thematic Areas and Figures of the LEADER 2014–2022 Programming</a:t>
            </a:r>
            <a:endParaRPr lang="it-IT" sz="1400" dirty="0">
              <a:solidFill>
                <a:schemeClr val="accent2">
                  <a:lumMod val="50000"/>
                </a:schemeClr>
              </a:solidFill>
            </a:endParaRPr>
          </a:p>
          <a:p>
            <a:r>
              <a:rPr lang="it-IT" sz="1400" dirty="0">
                <a:solidFill>
                  <a:schemeClr val="accent2">
                    <a:lumMod val="50000"/>
                  </a:schemeClr>
                </a:solidFill>
              </a:rPr>
              <a:t>The Best Practices of LAG L’Altra Romagna:</a:t>
            </a:r>
          </a:p>
          <a:p>
            <a:pPr lvl="2">
              <a:buFont typeface="Wingdings" panose="05000000000000000000" pitchFamily="2" charset="2"/>
              <a:buChar char="§"/>
            </a:pPr>
            <a:r>
              <a:rPr lang="it-IT" sz="1100" b="1" dirty="0">
                <a:solidFill>
                  <a:srgbClr val="339933"/>
                </a:solidFill>
                <a:latin typeface="Helvetica" panose="020B0604020202020204" pitchFamily="34" charset="0"/>
                <a:cs typeface="Helvetica" panose="020B0604020202020204" pitchFamily="34" charset="0"/>
              </a:rPr>
              <a:t>		</a:t>
            </a:r>
            <a:r>
              <a:rPr lang="it-IT" sz="1100" b="1" dirty="0" err="1">
                <a:solidFill>
                  <a:schemeClr val="accent2">
                    <a:lumMod val="50000"/>
                  </a:schemeClr>
                </a:solidFill>
                <a:latin typeface="Helvetica" panose="020B0604020202020204" pitchFamily="34" charset="0"/>
                <a:cs typeface="Helvetica" panose="020B0604020202020204" pitchFamily="34" charset="0"/>
              </a:rPr>
              <a:t>Cooperation</a:t>
            </a:r>
            <a:r>
              <a:rPr lang="it-IT" sz="1100" b="1" dirty="0">
                <a:solidFill>
                  <a:schemeClr val="accent2">
                    <a:lumMod val="50000"/>
                  </a:schemeClr>
                </a:solidFill>
                <a:latin typeface="Helvetica" panose="020B0604020202020204" pitchFamily="34" charset="0"/>
                <a:cs typeface="Helvetica" panose="020B0604020202020204" pitchFamily="34" charset="0"/>
              </a:rPr>
              <a:t> Projects</a:t>
            </a:r>
          </a:p>
          <a:p>
            <a:pPr lvl="2">
              <a:buFont typeface="Wingdings" panose="05000000000000000000" pitchFamily="2" charset="2"/>
              <a:buChar char="§"/>
            </a:pPr>
            <a:r>
              <a:rPr lang="it-IT" sz="1100" b="1" dirty="0">
                <a:solidFill>
                  <a:schemeClr val="accent2">
                    <a:lumMod val="50000"/>
                  </a:schemeClr>
                </a:solidFill>
                <a:latin typeface="Helvetica" panose="020B0604020202020204" pitchFamily="34" charset="0"/>
                <a:cs typeface="Helvetica" panose="020B0604020202020204" pitchFamily="34" charset="0"/>
              </a:rPr>
              <a:t>              </a:t>
            </a:r>
            <a:r>
              <a:rPr lang="it-IT" sz="1100" b="1" dirty="0" err="1">
                <a:solidFill>
                  <a:schemeClr val="accent2">
                    <a:lumMod val="50000"/>
                  </a:schemeClr>
                </a:solidFill>
                <a:latin typeface="Helvetica" panose="020B0604020202020204" pitchFamily="34" charset="0"/>
                <a:cs typeface="Helvetica" panose="020B0604020202020204" pitchFamily="34" charset="0"/>
              </a:rPr>
              <a:t>Agreeement-Based</a:t>
            </a:r>
            <a:r>
              <a:rPr lang="it-IT" sz="1100" b="1" dirty="0">
                <a:solidFill>
                  <a:schemeClr val="accent2">
                    <a:lumMod val="50000"/>
                  </a:schemeClr>
                </a:solidFill>
                <a:latin typeface="Helvetica" panose="020B0604020202020204" pitchFamily="34" charset="0"/>
                <a:cs typeface="Helvetica" panose="020B0604020202020204" pitchFamily="34" charset="0"/>
              </a:rPr>
              <a:t> </a:t>
            </a:r>
            <a:r>
              <a:rPr lang="it-IT" sz="1100" b="1" dirty="0" err="1">
                <a:solidFill>
                  <a:schemeClr val="accent2">
                    <a:lumMod val="50000"/>
                  </a:schemeClr>
                </a:solidFill>
                <a:latin typeface="Helvetica" panose="020B0604020202020204" pitchFamily="34" charset="0"/>
                <a:cs typeface="Helvetica" panose="020B0604020202020204" pitchFamily="34" charset="0"/>
              </a:rPr>
              <a:t>Pojects</a:t>
            </a:r>
            <a:endParaRPr lang="it-IT" sz="1100" b="1" dirty="0">
              <a:solidFill>
                <a:schemeClr val="accent2">
                  <a:lumMod val="50000"/>
                </a:schemeClr>
              </a:solidFill>
              <a:latin typeface="Helvetica" panose="020B0604020202020204" pitchFamily="34" charset="0"/>
              <a:cs typeface="Helvetica" panose="020B0604020202020204" pitchFamily="34" charset="0"/>
            </a:endParaRPr>
          </a:p>
          <a:p>
            <a:pPr lvl="2">
              <a:buFont typeface="Wingdings" panose="05000000000000000000" pitchFamily="2" charset="2"/>
              <a:buChar char="§"/>
            </a:pPr>
            <a:r>
              <a:rPr lang="it-IT" sz="1100" b="1" dirty="0">
                <a:solidFill>
                  <a:schemeClr val="accent2">
                    <a:lumMod val="50000"/>
                  </a:schemeClr>
                </a:solidFill>
                <a:latin typeface="Helvetica" panose="020B0604020202020204" pitchFamily="34" charset="0"/>
                <a:cs typeface="Helvetica" panose="020B0604020202020204" pitchFamily="34" charset="0"/>
              </a:rPr>
              <a:t>		Direct Management Projects</a:t>
            </a:r>
          </a:p>
          <a:p>
            <a:pPr marL="0" indent="0">
              <a:buNone/>
            </a:pPr>
            <a:endParaRPr lang="it-IT" sz="1600" dirty="0">
              <a:highlight>
                <a:srgbClr val="FFFF00"/>
              </a:highlight>
            </a:endParaRPr>
          </a:p>
          <a:p>
            <a:pPr marL="0" indent="0">
              <a:buNone/>
            </a:pPr>
            <a:endParaRPr lang="it-IT" sz="1600" dirty="0">
              <a:highlight>
                <a:srgbClr val="FFFF00"/>
              </a:highlight>
            </a:endParaRPr>
          </a:p>
          <a:p>
            <a:endParaRPr lang="it-IT" sz="1600" dirty="0"/>
          </a:p>
        </p:txBody>
      </p:sp>
      <p:pic>
        <p:nvPicPr>
          <p:cNvPr id="7" name="Immagine 6">
            <a:extLst>
              <a:ext uri="{FF2B5EF4-FFF2-40B4-BE49-F238E27FC236}">
                <a16:creationId xmlns:a16="http://schemas.microsoft.com/office/drawing/2014/main" id="{C127941F-3975-7FB5-1025-8A5281D75DC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28855" y="2344357"/>
            <a:ext cx="817418" cy="817865"/>
          </a:xfrm>
          <a:prstGeom prst="rect">
            <a:avLst/>
          </a:prstGeom>
        </p:spPr>
      </p:pic>
      <p:sp>
        <p:nvSpPr>
          <p:cNvPr id="13" name="Titolo 1">
            <a:extLst>
              <a:ext uri="{FF2B5EF4-FFF2-40B4-BE49-F238E27FC236}">
                <a16:creationId xmlns:a16="http://schemas.microsoft.com/office/drawing/2014/main" id="{281BE175-8D66-588C-F54F-D9AA1EDCD2F2}"/>
              </a:ext>
            </a:extLst>
          </p:cNvPr>
          <p:cNvSpPr txBox="1">
            <a:spLocks noGrp="1"/>
          </p:cNvSpPr>
          <p:nvPr>
            <p:ph type="title"/>
          </p:nvPr>
        </p:nvSpPr>
        <p:spPr>
          <a:xfrm>
            <a:off x="667026" y="367146"/>
            <a:ext cx="6093992" cy="14478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2700" cap="rnd" cmpd="sng" algn="ctr">
            <a:solidFill>
              <a:schemeClr val="accent1">
                <a:lumMod val="75000"/>
              </a:schemeClr>
            </a:solidFill>
            <a:prstDash val="solid"/>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b">
            <a:noAutofit/>
          </a:bodyPr>
          <a:lstStyle>
            <a:lvl1pPr algn="r" defTabSz="342900" rtl="0" eaLnBrk="1" latinLnBrk="0" hangingPunct="1">
              <a:spcBef>
                <a:spcPct val="0"/>
              </a:spcBef>
              <a:buNone/>
              <a:defRPr sz="405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lnSpc>
                <a:spcPct val="90000"/>
              </a:lnSpc>
            </a:pPr>
            <a:br>
              <a:rPr lang="it-IT" sz="1800" b="1" dirty="0">
                <a:solidFill>
                  <a:schemeClr val="bg1"/>
                </a:solidFill>
              </a:rPr>
            </a:br>
            <a:br>
              <a:rPr lang="it-IT" sz="1800" b="1" dirty="0">
                <a:solidFill>
                  <a:schemeClr val="bg1"/>
                </a:solidFill>
              </a:rPr>
            </a:br>
            <a:endParaRPr lang="it-IT" sz="1800" b="1" dirty="0">
              <a:solidFill>
                <a:schemeClr val="bg1"/>
              </a:solidFill>
            </a:endParaRPr>
          </a:p>
          <a:p>
            <a:pPr algn="ctr">
              <a:lnSpc>
                <a:spcPct val="90000"/>
              </a:lnSpc>
            </a:pP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rPr>
            </a:br>
            <a:r>
              <a:rPr lang="it-IT" sz="1800" b="1" dirty="0">
                <a:solidFill>
                  <a:schemeClr val="bg1"/>
                </a:solidFill>
              </a:rPr>
              <a:t> </a:t>
            </a:r>
            <a:br>
              <a:rPr lang="it-IT" sz="1800" b="1" dirty="0">
                <a:solidFill>
                  <a:schemeClr val="bg1"/>
                </a:solidFill>
              </a:rPr>
            </a:br>
            <a:br>
              <a:rPr lang="it-IT" sz="1800" b="1" dirty="0">
                <a:solidFill>
                  <a:schemeClr val="bg1"/>
                </a:solidFill>
              </a:rPr>
            </a:br>
            <a:br>
              <a:rPr lang="it-IT" sz="1800" b="1" dirty="0">
                <a:solidFill>
                  <a:schemeClr val="bg1"/>
                </a:solidFill>
              </a:rPr>
            </a:br>
            <a:br>
              <a:rPr lang="it-IT" sz="1800" b="1" dirty="0">
                <a:solidFill>
                  <a:schemeClr val="bg1"/>
                </a:solidFill>
                <a:highlight>
                  <a:srgbClr val="FFFF00"/>
                </a:highlight>
              </a:rPr>
            </a:br>
            <a:r>
              <a:rPr lang="it-IT" sz="1800" b="1" dirty="0">
                <a:solidFill>
                  <a:schemeClr val="bg1"/>
                </a:solidFill>
              </a:rPr>
              <a:t>EUROPA FORUM 2025</a:t>
            </a:r>
            <a:br>
              <a:rPr lang="it-IT" sz="1400" b="1" dirty="0">
                <a:solidFill>
                  <a:schemeClr val="bg1"/>
                </a:solidFill>
                <a:latin typeface="Helvetica" pitchFamily="2" charset="0"/>
              </a:rPr>
            </a:br>
            <a:br>
              <a:rPr lang="it-IT" sz="1400" b="1" dirty="0">
                <a:solidFill>
                  <a:schemeClr val="bg1"/>
                </a:solidFill>
                <a:latin typeface="Helvetica" pitchFamily="2" charset="0"/>
              </a:rPr>
            </a:br>
            <a:r>
              <a:rPr lang="it-IT" sz="1400" b="1" dirty="0">
                <a:solidFill>
                  <a:schemeClr val="bg1"/>
                </a:solidFill>
                <a:latin typeface="Helvetica" pitchFamily="2" charset="0"/>
              </a:rPr>
              <a:t>THE BEST PRACTICES OF LAG L’ALTRA ROMAGNA  </a:t>
            </a:r>
            <a:br>
              <a:rPr lang="it-IT" sz="1400" b="1" dirty="0">
                <a:solidFill>
                  <a:schemeClr val="bg1"/>
                </a:solidFill>
                <a:latin typeface="Helvetica" pitchFamily="2" charset="0"/>
              </a:rPr>
            </a:br>
            <a:br>
              <a:rPr lang="it-IT" sz="1800" b="1" dirty="0">
                <a:solidFill>
                  <a:schemeClr val="bg1"/>
                </a:solidFill>
                <a:latin typeface="Helvetica" pitchFamily="2" charset="0"/>
              </a:rPr>
            </a:br>
            <a:endParaRPr lang="it-IT" sz="1800" b="1" dirty="0">
              <a:solidFill>
                <a:schemeClr val="bg1"/>
              </a:solidFill>
              <a:latin typeface="Helvetica" pitchFamily="2" charset="0"/>
            </a:endParaRPr>
          </a:p>
        </p:txBody>
      </p:sp>
    </p:spTree>
    <p:extLst>
      <p:ext uri="{BB962C8B-B14F-4D97-AF65-F5344CB8AC3E}">
        <p14:creationId xmlns:p14="http://schemas.microsoft.com/office/powerpoint/2010/main" val="1665420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5"/>
        <p:cNvGrpSpPr/>
        <p:nvPr/>
      </p:nvGrpSpPr>
      <p:grpSpPr>
        <a:xfrm>
          <a:off x="0" y="0"/>
          <a:ext cx="0" cy="0"/>
          <a:chOff x="0" y="0"/>
          <a:chExt cx="0" cy="0"/>
        </a:xfrm>
      </p:grpSpPr>
      <p:sp>
        <p:nvSpPr>
          <p:cNvPr id="330" name="Google Shape;330;p51"/>
          <p:cNvSpPr txBox="1"/>
          <p:nvPr/>
        </p:nvSpPr>
        <p:spPr>
          <a:xfrm>
            <a:off x="1954521" y="1368876"/>
            <a:ext cx="4026300" cy="3715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SzPts val="4000"/>
              <a:buNone/>
              <a:defRPr b="1">
                <a:solidFill>
                  <a:schemeClr val="accent3">
                    <a:lumMod val="75000"/>
                  </a:schemeClr>
                </a:solidFill>
                <a:latin typeface="Segoe UI" panose="020B0502040204020203" pitchFamily="34" charset="0"/>
              </a:defRPr>
            </a:lvl1pPr>
          </a:lstStyle>
          <a:p>
            <a:pPr algn="ctr"/>
            <a:r>
              <a:rPr lang="it-IT" dirty="0">
                <a:solidFill>
                  <a:schemeClr val="accent2">
                    <a:lumMod val="75000"/>
                  </a:schemeClr>
                </a:solidFill>
                <a:sym typeface="Boogaloo"/>
              </a:rPr>
              <a:t>T</a:t>
            </a:r>
            <a:r>
              <a:rPr lang="it" sz="1600" dirty="0">
                <a:solidFill>
                  <a:schemeClr val="accent2">
                    <a:lumMod val="75000"/>
                  </a:schemeClr>
                </a:solidFill>
                <a:sym typeface="Boogaloo"/>
              </a:rPr>
              <a:t>HANK YOU FOR YOUR ATTENTION</a:t>
            </a:r>
            <a:endParaRPr sz="1600" dirty="0">
              <a:solidFill>
                <a:schemeClr val="accent2">
                  <a:lumMod val="75000"/>
                </a:schemeClr>
              </a:solidFill>
              <a:sym typeface="Boogaloo"/>
            </a:endParaRPr>
          </a:p>
        </p:txBody>
      </p:sp>
      <p:pic>
        <p:nvPicPr>
          <p:cNvPr id="2" name="Immagine 8" descr="indirizzo.jpg">
            <a:extLst>
              <a:ext uri="{FF2B5EF4-FFF2-40B4-BE49-F238E27FC236}">
                <a16:creationId xmlns:a16="http://schemas.microsoft.com/office/drawing/2014/main" id="{F0A73F76-55C8-647F-C243-115F2ADE2D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626" y="2540136"/>
            <a:ext cx="325474" cy="32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9" descr="mail.jpg">
            <a:extLst>
              <a:ext uri="{FF2B5EF4-FFF2-40B4-BE49-F238E27FC236}">
                <a16:creationId xmlns:a16="http://schemas.microsoft.com/office/drawing/2014/main" id="{2A188123-73B3-3C18-0E3E-308A08DC35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7971" y="2948079"/>
            <a:ext cx="278787" cy="2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20" descr="indirizzo.jpg">
            <a:extLst>
              <a:ext uri="{FF2B5EF4-FFF2-40B4-BE49-F238E27FC236}">
                <a16:creationId xmlns:a16="http://schemas.microsoft.com/office/drawing/2014/main" id="{353FC4AE-338C-26F6-2220-B2048D5D00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970" y="3334952"/>
            <a:ext cx="278787" cy="2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21" descr="mail.jpg">
            <a:extLst>
              <a:ext uri="{FF2B5EF4-FFF2-40B4-BE49-F238E27FC236}">
                <a16:creationId xmlns:a16="http://schemas.microsoft.com/office/drawing/2014/main" id="{6D247451-4A4B-BD8A-3753-9D3F3C0484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7970" y="3738134"/>
            <a:ext cx="278787" cy="2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4689B419-4A18-CA62-11EA-938A7C783F45}"/>
              </a:ext>
            </a:extLst>
          </p:cNvPr>
          <p:cNvSpPr txBox="1"/>
          <p:nvPr/>
        </p:nvSpPr>
        <p:spPr>
          <a:xfrm>
            <a:off x="1903192" y="2569784"/>
            <a:ext cx="5682837" cy="276999"/>
          </a:xfrm>
          <a:prstGeom prst="rect">
            <a:avLst/>
          </a:prstGeom>
          <a:noFill/>
        </p:spPr>
        <p:txBody>
          <a:bodyPr>
            <a:spAutoFit/>
          </a:bodyPr>
          <a:lstStyle/>
          <a:p>
            <a:pPr>
              <a:defRPr/>
            </a:pPr>
            <a:r>
              <a:rPr lang="it-IT" sz="1200" dirty="0">
                <a:latin typeface="+mj-lt"/>
              </a:rPr>
              <a:t>Via Roma N.24, 47027 Sarsina (FC) - </a:t>
            </a:r>
            <a:r>
              <a:rPr lang="it-IT" sz="1200" dirty="0" err="1">
                <a:latin typeface="+mj-lt"/>
              </a:rPr>
              <a:t>Italy</a:t>
            </a:r>
            <a:endParaRPr lang="it-IT" sz="1200" dirty="0">
              <a:latin typeface="+mj-lt"/>
            </a:endParaRPr>
          </a:p>
        </p:txBody>
      </p:sp>
      <p:sp>
        <p:nvSpPr>
          <p:cNvPr id="7" name="CasellaDiTesto 6">
            <a:extLst>
              <a:ext uri="{FF2B5EF4-FFF2-40B4-BE49-F238E27FC236}">
                <a16:creationId xmlns:a16="http://schemas.microsoft.com/office/drawing/2014/main" id="{2B41621E-1AFE-64B5-AF3A-775F7CF0DBE0}"/>
              </a:ext>
            </a:extLst>
          </p:cNvPr>
          <p:cNvSpPr txBox="1"/>
          <p:nvPr/>
        </p:nvSpPr>
        <p:spPr>
          <a:xfrm>
            <a:off x="1903192" y="2948079"/>
            <a:ext cx="5682837" cy="276999"/>
          </a:xfrm>
          <a:prstGeom prst="rect">
            <a:avLst/>
          </a:prstGeom>
          <a:noFill/>
        </p:spPr>
        <p:txBody>
          <a:bodyPr>
            <a:spAutoFit/>
          </a:bodyPr>
          <a:lstStyle/>
          <a:p>
            <a:pPr>
              <a:defRPr/>
            </a:pPr>
            <a:r>
              <a:rPr lang="it-IT" sz="1200" dirty="0">
                <a:latin typeface="+mj-lt"/>
              </a:rPr>
              <a:t>info@altraromagna.net</a:t>
            </a:r>
          </a:p>
        </p:txBody>
      </p:sp>
      <p:sp>
        <p:nvSpPr>
          <p:cNvPr id="8" name="CasellaDiTesto 7">
            <a:extLst>
              <a:ext uri="{FF2B5EF4-FFF2-40B4-BE49-F238E27FC236}">
                <a16:creationId xmlns:a16="http://schemas.microsoft.com/office/drawing/2014/main" id="{0CC17FDE-BA8B-C295-6663-C7C20B8F033E}"/>
              </a:ext>
            </a:extLst>
          </p:cNvPr>
          <p:cNvSpPr txBox="1"/>
          <p:nvPr/>
        </p:nvSpPr>
        <p:spPr>
          <a:xfrm>
            <a:off x="1903192" y="3334952"/>
            <a:ext cx="5682837" cy="276999"/>
          </a:xfrm>
          <a:prstGeom prst="rect">
            <a:avLst/>
          </a:prstGeom>
          <a:noFill/>
        </p:spPr>
        <p:txBody>
          <a:bodyPr>
            <a:spAutoFit/>
          </a:bodyPr>
          <a:lstStyle/>
          <a:p>
            <a:pPr>
              <a:defRPr/>
            </a:pPr>
            <a:r>
              <a:rPr lang="it-IT" sz="1200" dirty="0">
                <a:latin typeface="+mj-lt"/>
              </a:rPr>
              <a:t>+39 0547 698301</a:t>
            </a:r>
          </a:p>
        </p:txBody>
      </p:sp>
      <p:sp>
        <p:nvSpPr>
          <p:cNvPr id="9" name="CasellaDiTesto 8">
            <a:extLst>
              <a:ext uri="{FF2B5EF4-FFF2-40B4-BE49-F238E27FC236}">
                <a16:creationId xmlns:a16="http://schemas.microsoft.com/office/drawing/2014/main" id="{384C4A4E-6CC2-7EE6-EEC2-7D2A414B2327}"/>
              </a:ext>
            </a:extLst>
          </p:cNvPr>
          <p:cNvSpPr txBox="1"/>
          <p:nvPr/>
        </p:nvSpPr>
        <p:spPr>
          <a:xfrm>
            <a:off x="1903192" y="3755656"/>
            <a:ext cx="5682837" cy="276999"/>
          </a:xfrm>
          <a:prstGeom prst="rect">
            <a:avLst/>
          </a:prstGeom>
          <a:noFill/>
        </p:spPr>
        <p:txBody>
          <a:bodyPr>
            <a:spAutoFit/>
          </a:bodyPr>
          <a:lstStyle/>
          <a:p>
            <a:pPr>
              <a:defRPr/>
            </a:pPr>
            <a:r>
              <a:rPr lang="de-DE" sz="1200" dirty="0">
                <a:latin typeface="+mj-lt"/>
              </a:rPr>
              <a:t>www.altraromagna.net</a:t>
            </a:r>
            <a:endParaRPr lang="it-IT" sz="1200" dirty="0">
              <a:latin typeface="+mj-lt"/>
            </a:endParaRPr>
          </a:p>
        </p:txBody>
      </p:sp>
      <p:pic>
        <p:nvPicPr>
          <p:cNvPr id="10" name="Immagine 9" descr="C:\Users\gpesaresi\Desktop\GAL MATERIALE DEFINITIVO\LOGO GAL DEFINITIVO\LOGO_GAL_2017_B.jpg">
            <a:extLst>
              <a:ext uri="{FF2B5EF4-FFF2-40B4-BE49-F238E27FC236}">
                <a16:creationId xmlns:a16="http://schemas.microsoft.com/office/drawing/2014/main" id="{BC035A65-30C1-D200-82B0-F3EAE07F271D}"/>
              </a:ext>
            </a:extLst>
          </p:cNvPr>
          <p:cNvPicPr/>
          <p:nvPr/>
        </p:nvPicPr>
        <p:blipFill>
          <a:blip r:embed="rId7"/>
          <a:srcRect/>
          <a:stretch>
            <a:fillRect/>
          </a:stretch>
        </p:blipFill>
        <p:spPr bwMode="auto">
          <a:xfrm>
            <a:off x="2812237" y="343306"/>
            <a:ext cx="2140764" cy="972875"/>
          </a:xfrm>
          <a:prstGeom prst="rect">
            <a:avLst/>
          </a:prstGeom>
          <a:noFill/>
          <a:ln w="9525">
            <a:noFill/>
            <a:miter lim="800000"/>
            <a:headEnd/>
            <a:tailEnd/>
          </a:ln>
        </p:spPr>
      </p:pic>
      <p:sp>
        <p:nvSpPr>
          <p:cNvPr id="11" name="Google Shape;330;p51">
            <a:extLst>
              <a:ext uri="{FF2B5EF4-FFF2-40B4-BE49-F238E27FC236}">
                <a16:creationId xmlns:a16="http://schemas.microsoft.com/office/drawing/2014/main" id="{DA76F3EC-FDBE-D721-4A60-69D08053AC80}"/>
              </a:ext>
            </a:extLst>
          </p:cNvPr>
          <p:cNvSpPr txBox="1"/>
          <p:nvPr/>
        </p:nvSpPr>
        <p:spPr>
          <a:xfrm>
            <a:off x="1869469" y="1911016"/>
            <a:ext cx="4026300" cy="3715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SzPts val="4000"/>
              <a:buNone/>
              <a:defRPr b="1">
                <a:solidFill>
                  <a:schemeClr val="accent3">
                    <a:lumMod val="75000"/>
                  </a:schemeClr>
                </a:solidFill>
                <a:latin typeface="Segoe UI" panose="020B0502040204020203" pitchFamily="34" charset="0"/>
              </a:defRPr>
            </a:lvl1pPr>
          </a:lstStyle>
          <a:p>
            <a:pPr algn="ctr"/>
            <a:r>
              <a:rPr lang="en-GB" sz="1200" i="1" dirty="0">
                <a:solidFill>
                  <a:srgbClr val="7F7F7F"/>
                </a:solidFill>
                <a:effectLst/>
                <a:latin typeface="Calibri" panose="020F0502020204030204" pitchFamily="34" charset="0"/>
                <a:ea typeface="Calibri" panose="020F0502020204030204" pitchFamily="34" charset="0"/>
                <a:cs typeface="Calibri" panose="020F0502020204030204" pitchFamily="34" charset="0"/>
              </a:rPr>
              <a:t>Director: Mauro Pazzaglia </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p>
            <a:pPr algn="ctr"/>
            <a:endParaRPr sz="1600" dirty="0">
              <a:solidFill>
                <a:schemeClr val="accent2">
                  <a:lumMod val="75000"/>
                </a:schemeClr>
              </a:solidFill>
              <a:sym typeface="Boogalo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a:extLst>
              <a:ext uri="{FF2B5EF4-FFF2-40B4-BE49-F238E27FC236}">
                <a16:creationId xmlns:a16="http://schemas.microsoft.com/office/drawing/2014/main" id="{27B56BB5-BC12-F41C-FCB0-72E4DFA7183C}"/>
              </a:ext>
            </a:extLst>
          </p:cNvPr>
          <p:cNvSpPr txBox="1">
            <a:spLocks/>
          </p:cNvSpPr>
          <p:nvPr/>
        </p:nvSpPr>
        <p:spPr>
          <a:xfrm>
            <a:off x="3458817" y="337930"/>
            <a:ext cx="3803253" cy="1669773"/>
          </a:xfrm>
          <a:prstGeom prst="rect">
            <a:avLst/>
          </a:prstGeom>
        </p:spPr>
        <p:txBody>
          <a:bodyPr vert="horz" lIns="91440" tIns="45720" rIns="91440" bIns="45720" rtlCol="0" anchor="b">
            <a:normAutofit fontScale="77500" lnSpcReduction="20000"/>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buNone/>
            </a:pPr>
            <a:r>
              <a:rPr lang="it-IT" sz="1400" b="1" dirty="0">
                <a:solidFill>
                  <a:srgbClr val="009900"/>
                </a:solidFill>
                <a:latin typeface="Helvetica" panose="020B0604020202020204" pitchFamily="34" charset="0"/>
                <a:cs typeface="Helvetica" panose="020B0604020202020204" pitchFamily="34" charset="0"/>
              </a:rPr>
              <a:t>DATE OF BIRTH</a:t>
            </a:r>
          </a:p>
          <a:p>
            <a:pPr algn="just"/>
            <a:r>
              <a:rPr lang="it-IT" sz="1400" b="1" dirty="0" err="1">
                <a:solidFill>
                  <a:schemeClr val="tx1"/>
                </a:solidFill>
                <a:latin typeface="Helvetica" panose="020B0604020202020204" pitchFamily="34" charset="0"/>
                <a:cs typeface="Helvetica" panose="020B0604020202020204" pitchFamily="34" charset="0"/>
              </a:rPr>
              <a:t>Since</a:t>
            </a:r>
            <a:r>
              <a:rPr lang="it-IT" sz="1400" b="1" dirty="0">
                <a:solidFill>
                  <a:schemeClr val="tx1"/>
                </a:solidFill>
                <a:latin typeface="Helvetica" panose="020B0604020202020204" pitchFamily="34" charset="0"/>
                <a:cs typeface="Helvetica" panose="020B0604020202020204" pitchFamily="34" charset="0"/>
              </a:rPr>
              <a:t> 1992: </a:t>
            </a:r>
            <a:r>
              <a:rPr lang="it-IT" sz="1400" dirty="0">
                <a:solidFill>
                  <a:schemeClr val="tx1"/>
                </a:solidFill>
                <a:latin typeface="Helvetica" panose="020B0604020202020204" pitchFamily="34" charset="0"/>
                <a:cs typeface="Helvetica" panose="020B0604020202020204" pitchFamily="34" charset="0"/>
              </a:rPr>
              <a:t>company for </a:t>
            </a:r>
            <a:r>
              <a:rPr lang="it-IT" sz="1400" dirty="0" err="1">
                <a:solidFill>
                  <a:schemeClr val="tx1"/>
                </a:solidFill>
                <a:latin typeface="Helvetica" panose="020B0604020202020204" pitchFamily="34" charset="0"/>
                <a:cs typeface="Helvetica" panose="020B0604020202020204" pitchFamily="34" charset="0"/>
              </a:rPr>
              <a:t>territorial</a:t>
            </a:r>
            <a:r>
              <a:rPr lang="it-IT" sz="1400" dirty="0">
                <a:solidFill>
                  <a:schemeClr val="tx1"/>
                </a:solidFill>
                <a:latin typeface="Helvetica" panose="020B0604020202020204" pitchFamily="34" charset="0"/>
                <a:cs typeface="Helvetica" panose="020B0604020202020204" pitchFamily="34" charset="0"/>
              </a:rPr>
              <a:t> </a:t>
            </a:r>
            <a:r>
              <a:rPr lang="it-IT" sz="1400" dirty="0" err="1">
                <a:solidFill>
                  <a:schemeClr val="tx1"/>
                </a:solidFill>
                <a:latin typeface="Helvetica" panose="020B0604020202020204" pitchFamily="34" charset="0"/>
                <a:cs typeface="Helvetica" panose="020B0604020202020204" pitchFamily="34" charset="0"/>
              </a:rPr>
              <a:t>development</a:t>
            </a:r>
            <a:r>
              <a:rPr lang="it-IT" sz="1400" dirty="0">
                <a:solidFill>
                  <a:schemeClr val="tx1"/>
                </a:solidFill>
                <a:latin typeface="Helvetica" panose="020B0604020202020204" pitchFamily="34" charset="0"/>
                <a:cs typeface="Helvetica" panose="020B0604020202020204" pitchFamily="34" charset="0"/>
              </a:rPr>
              <a:t> to </a:t>
            </a:r>
            <a:r>
              <a:rPr lang="it-IT" sz="1400" dirty="0" err="1">
                <a:solidFill>
                  <a:schemeClr val="tx1"/>
                </a:solidFill>
                <a:latin typeface="Helvetica" panose="020B0604020202020204" pitchFamily="34" charset="0"/>
                <a:cs typeface="Helvetica" panose="020B0604020202020204" pitchFamily="34" charset="0"/>
              </a:rPr>
              <a:t>promote</a:t>
            </a:r>
            <a:r>
              <a:rPr lang="it-IT" sz="1400" dirty="0">
                <a:solidFill>
                  <a:schemeClr val="tx1"/>
                </a:solidFill>
                <a:latin typeface="Helvetica" panose="020B0604020202020204" pitchFamily="34" charset="0"/>
                <a:cs typeface="Helvetica" panose="020B0604020202020204" pitchFamily="34" charset="0"/>
              </a:rPr>
              <a:t> </a:t>
            </a:r>
            <a:r>
              <a:rPr lang="it-IT" sz="1400" dirty="0" err="1">
                <a:solidFill>
                  <a:schemeClr val="tx1"/>
                </a:solidFill>
                <a:latin typeface="Helvetica" panose="020B0604020202020204" pitchFamily="34" charset="0"/>
                <a:cs typeface="Helvetica" panose="020B0604020202020204" pitchFamily="34" charset="0"/>
              </a:rPr>
              <a:t>hills</a:t>
            </a:r>
            <a:r>
              <a:rPr lang="it-IT" sz="1400" dirty="0">
                <a:solidFill>
                  <a:schemeClr val="tx1"/>
                </a:solidFill>
                <a:latin typeface="Helvetica" panose="020B0604020202020204" pitchFamily="34" charset="0"/>
                <a:cs typeface="Helvetica" panose="020B0604020202020204" pitchFamily="34" charset="0"/>
              </a:rPr>
              <a:t> and mountains </a:t>
            </a:r>
            <a:r>
              <a:rPr lang="it-IT" sz="1400" dirty="0" err="1">
                <a:solidFill>
                  <a:schemeClr val="tx1"/>
                </a:solidFill>
                <a:latin typeface="Helvetica" panose="020B0604020202020204" pitchFamily="34" charset="0"/>
                <a:cs typeface="Helvetica" panose="020B0604020202020204" pitchFamily="34" charset="0"/>
              </a:rPr>
              <a:t>areas</a:t>
            </a:r>
            <a:r>
              <a:rPr lang="it-IT" sz="1400" dirty="0">
                <a:solidFill>
                  <a:schemeClr val="tx1"/>
                </a:solidFill>
                <a:latin typeface="Helvetica" panose="020B0604020202020204" pitchFamily="34" charset="0"/>
                <a:cs typeface="Helvetica" panose="020B0604020202020204" pitchFamily="34" charset="0"/>
              </a:rPr>
              <a:t> of the Forlì-Cesena and Ravenna </a:t>
            </a:r>
            <a:r>
              <a:rPr lang="it-IT" sz="1400" dirty="0" err="1">
                <a:solidFill>
                  <a:schemeClr val="tx1"/>
                </a:solidFill>
                <a:latin typeface="Helvetica" panose="020B0604020202020204" pitchFamily="34" charset="0"/>
                <a:cs typeface="Helvetica" panose="020B0604020202020204" pitchFamily="34" charset="0"/>
              </a:rPr>
              <a:t>provinces</a:t>
            </a:r>
            <a:endParaRPr lang="it-IT" sz="1400" dirty="0">
              <a:solidFill>
                <a:schemeClr val="tx1"/>
              </a:solidFill>
              <a:latin typeface="Helvetica" panose="020B0604020202020204" pitchFamily="34" charset="0"/>
              <a:cs typeface="Helvetica" panose="020B0604020202020204" pitchFamily="34" charset="0"/>
            </a:endParaRPr>
          </a:p>
          <a:p>
            <a:pPr marL="0" indent="0">
              <a:buNone/>
            </a:pPr>
            <a:r>
              <a:rPr lang="it-IT" sz="1400" b="1" dirty="0">
                <a:solidFill>
                  <a:srgbClr val="009900"/>
                </a:solidFill>
                <a:latin typeface="Helvetica" panose="020B0604020202020204" pitchFamily="34" charset="0"/>
                <a:cs typeface="Helvetica" panose="020B0604020202020204" pitchFamily="34" charset="0"/>
              </a:rPr>
              <a:t>L’ALTRA ROMAGNA</a:t>
            </a:r>
            <a:endParaRPr lang="it-IT" sz="1400" dirty="0">
              <a:solidFill>
                <a:schemeClr val="tx1"/>
              </a:solidFill>
              <a:latin typeface="Helvetica" panose="020B0604020202020204" pitchFamily="34" charset="0"/>
              <a:cs typeface="Helvetica" panose="020B0604020202020204" pitchFamily="34" charset="0"/>
            </a:endParaRPr>
          </a:p>
          <a:p>
            <a:pPr algn="just"/>
            <a:r>
              <a:rPr lang="it-IT" sz="1400" b="1" dirty="0" err="1">
                <a:solidFill>
                  <a:schemeClr val="tx1"/>
                </a:solidFill>
                <a:latin typeface="Helvetica" panose="020B0604020202020204" pitchFamily="34" charset="0"/>
                <a:cs typeface="Helvetica" panose="020B0604020202020204" pitchFamily="34" charset="0"/>
              </a:rPr>
              <a:t>Since</a:t>
            </a:r>
            <a:r>
              <a:rPr lang="it-IT" sz="1400" b="1" dirty="0">
                <a:solidFill>
                  <a:schemeClr val="tx1"/>
                </a:solidFill>
                <a:latin typeface="Helvetica" panose="020B0604020202020204" pitchFamily="34" charset="0"/>
                <a:cs typeface="Helvetica" panose="020B0604020202020204" pitchFamily="34" charset="0"/>
              </a:rPr>
              <a:t> 1994: </a:t>
            </a:r>
            <a:r>
              <a:rPr lang="it-IT" sz="1400" dirty="0">
                <a:solidFill>
                  <a:schemeClr val="tx1"/>
                </a:solidFill>
                <a:latin typeface="Helvetica" panose="020B0604020202020204" pitchFamily="34" charset="0"/>
                <a:cs typeface="Helvetica" panose="020B0604020202020204" pitchFamily="34" charset="0"/>
              </a:rPr>
              <a:t>L’Altra Romagna </a:t>
            </a:r>
            <a:r>
              <a:rPr lang="it-IT" sz="1400" dirty="0" err="1">
                <a:solidFill>
                  <a:schemeClr val="tx1"/>
                </a:solidFill>
                <a:latin typeface="Helvetica" panose="020B0604020202020204" pitchFamily="34" charset="0"/>
                <a:cs typeface="Helvetica" panose="020B0604020202020204" pitchFamily="34" charset="0"/>
              </a:rPr>
              <a:t>has</a:t>
            </a:r>
            <a:r>
              <a:rPr lang="it-IT" sz="1400" dirty="0">
                <a:solidFill>
                  <a:schemeClr val="tx1"/>
                </a:solidFill>
                <a:latin typeface="Helvetica" panose="020B0604020202020204" pitchFamily="34" charset="0"/>
                <a:cs typeface="Helvetica" panose="020B0604020202020204" pitchFamily="34" charset="0"/>
              </a:rPr>
              <a:t> </a:t>
            </a:r>
            <a:r>
              <a:rPr lang="it-IT" sz="1400" dirty="0" err="1">
                <a:solidFill>
                  <a:schemeClr val="tx1"/>
                </a:solidFill>
                <a:latin typeface="Helvetica" panose="020B0604020202020204" pitchFamily="34" charset="0"/>
                <a:cs typeface="Helvetica" panose="020B0604020202020204" pitchFamily="34" charset="0"/>
              </a:rPr>
              <a:t>become</a:t>
            </a:r>
            <a:r>
              <a:rPr lang="it-IT" sz="1400" dirty="0">
                <a:solidFill>
                  <a:schemeClr val="tx1"/>
                </a:solidFill>
                <a:latin typeface="Helvetica" panose="020B0604020202020204" pitchFamily="34" charset="0"/>
                <a:cs typeface="Helvetica" panose="020B0604020202020204" pitchFamily="34" charset="0"/>
              </a:rPr>
              <a:t> a LAG (Local Action Group), </a:t>
            </a:r>
            <a:r>
              <a:rPr lang="it-IT" sz="1400" dirty="0" err="1">
                <a:solidFill>
                  <a:schemeClr val="tx1"/>
                </a:solidFill>
                <a:latin typeface="Helvetica" panose="020B0604020202020204" pitchFamily="34" charset="0"/>
                <a:cs typeface="Helvetica" panose="020B0604020202020204" pitchFamily="34" charset="0"/>
              </a:rPr>
              <a:t>engaged</a:t>
            </a:r>
            <a:r>
              <a:rPr lang="it-IT" sz="1400" dirty="0">
                <a:solidFill>
                  <a:schemeClr val="tx1"/>
                </a:solidFill>
                <a:latin typeface="Helvetica" panose="020B0604020202020204" pitchFamily="34" charset="0"/>
                <a:cs typeface="Helvetica" panose="020B0604020202020204" pitchFamily="34" charset="0"/>
              </a:rPr>
              <a:t> in the </a:t>
            </a:r>
            <a:r>
              <a:rPr lang="it-IT" sz="1400" dirty="0" err="1">
                <a:solidFill>
                  <a:schemeClr val="tx1"/>
                </a:solidFill>
                <a:latin typeface="Helvetica" panose="020B0604020202020204" pitchFamily="34" charset="0"/>
                <a:cs typeface="Helvetica" panose="020B0604020202020204" pitchFamily="34" charset="0"/>
              </a:rPr>
              <a:t>development</a:t>
            </a:r>
            <a:r>
              <a:rPr lang="it-IT" sz="1400" dirty="0">
                <a:solidFill>
                  <a:schemeClr val="tx1"/>
                </a:solidFill>
                <a:latin typeface="Helvetica" panose="020B0604020202020204" pitchFamily="34" charset="0"/>
                <a:cs typeface="Helvetica" panose="020B0604020202020204" pitchFamily="34" charset="0"/>
              </a:rPr>
              <a:t> of the Romagna area, </a:t>
            </a:r>
            <a:r>
              <a:rPr lang="it-IT" sz="1400" dirty="0" err="1">
                <a:solidFill>
                  <a:schemeClr val="tx1"/>
                </a:solidFill>
                <a:latin typeface="Helvetica" panose="020B0604020202020204" pitchFamily="34" charset="0"/>
                <a:cs typeface="Helvetica" panose="020B0604020202020204" pitchFamily="34" charset="0"/>
              </a:rPr>
              <a:t>especially</a:t>
            </a:r>
            <a:r>
              <a:rPr lang="it-IT" sz="1400" dirty="0">
                <a:solidFill>
                  <a:schemeClr val="tx1"/>
                </a:solidFill>
                <a:latin typeface="Helvetica" panose="020B0604020202020204" pitchFamily="34" charset="0"/>
                <a:cs typeface="Helvetica" panose="020B0604020202020204" pitchFamily="34" charset="0"/>
              </a:rPr>
              <a:t> </a:t>
            </a:r>
            <a:r>
              <a:rPr lang="it-IT" sz="1400" dirty="0" err="1">
                <a:solidFill>
                  <a:schemeClr val="tx1"/>
                </a:solidFill>
                <a:latin typeface="Helvetica" panose="020B0604020202020204" pitchFamily="34" charset="0"/>
                <a:cs typeface="Helvetica" panose="020B0604020202020204" pitchFamily="34" charset="0"/>
              </a:rPr>
              <a:t>those</a:t>
            </a:r>
            <a:r>
              <a:rPr lang="it-IT" sz="1400" dirty="0">
                <a:solidFill>
                  <a:schemeClr val="tx1"/>
                </a:solidFill>
                <a:latin typeface="Helvetica" panose="020B0604020202020204" pitchFamily="34" charset="0"/>
                <a:cs typeface="Helvetica" panose="020B0604020202020204" pitchFamily="34" charset="0"/>
              </a:rPr>
              <a:t> parts of </a:t>
            </a:r>
            <a:r>
              <a:rPr lang="it-IT" sz="1400" dirty="0" err="1">
                <a:solidFill>
                  <a:schemeClr val="tx1"/>
                </a:solidFill>
                <a:latin typeface="Helvetica" panose="020B0604020202020204" pitchFamily="34" charset="0"/>
                <a:cs typeface="Helvetica" panose="020B0604020202020204" pitchFamily="34" charset="0"/>
              </a:rPr>
              <a:t>this</a:t>
            </a:r>
            <a:r>
              <a:rPr lang="it-IT" sz="1400" dirty="0">
                <a:solidFill>
                  <a:schemeClr val="tx1"/>
                </a:solidFill>
                <a:latin typeface="Helvetica" panose="020B0604020202020204" pitchFamily="34" charset="0"/>
                <a:cs typeface="Helvetica" panose="020B0604020202020204" pitchFamily="34" charset="0"/>
              </a:rPr>
              <a:t> </a:t>
            </a:r>
            <a:r>
              <a:rPr lang="it-IT" sz="1400" dirty="0" err="1">
                <a:solidFill>
                  <a:schemeClr val="tx1"/>
                </a:solidFill>
                <a:latin typeface="Helvetica" panose="020B0604020202020204" pitchFamily="34" charset="0"/>
                <a:cs typeface="Helvetica" panose="020B0604020202020204" pitchFamily="34" charset="0"/>
              </a:rPr>
              <a:t>territory</a:t>
            </a:r>
            <a:endParaRPr lang="it-IT" sz="1400" dirty="0">
              <a:solidFill>
                <a:schemeClr val="tx1"/>
              </a:solidFill>
              <a:latin typeface="Helvetica" panose="020B0604020202020204" pitchFamily="34" charset="0"/>
              <a:cs typeface="Helvetica" panose="020B0604020202020204" pitchFamily="34" charset="0"/>
            </a:endParaRPr>
          </a:p>
        </p:txBody>
      </p:sp>
      <p:pic>
        <p:nvPicPr>
          <p:cNvPr id="8" name="Immagine 7" descr="C:\Users\gpesaresi\Desktop\GAL MATERIALE DEFINITIVO\LOGO GAL DEFINITIVO\LOGO_GAL_2017_B.jpg">
            <a:extLst>
              <a:ext uri="{FF2B5EF4-FFF2-40B4-BE49-F238E27FC236}">
                <a16:creationId xmlns:a16="http://schemas.microsoft.com/office/drawing/2014/main" id="{F5D74166-2BC8-7E62-1D0D-C81A9D1044A4}"/>
              </a:ext>
            </a:extLst>
          </p:cNvPr>
          <p:cNvPicPr/>
          <p:nvPr/>
        </p:nvPicPr>
        <p:blipFill>
          <a:blip r:embed="rId2"/>
          <a:srcRect/>
          <a:stretch>
            <a:fillRect/>
          </a:stretch>
        </p:blipFill>
        <p:spPr bwMode="auto">
          <a:xfrm>
            <a:off x="688886" y="401782"/>
            <a:ext cx="2248278" cy="1141794"/>
          </a:xfrm>
          <a:prstGeom prst="rect">
            <a:avLst/>
          </a:prstGeom>
          <a:noFill/>
          <a:ln w="9525">
            <a:noFill/>
            <a:miter lim="800000"/>
            <a:headEnd/>
            <a:tailEnd/>
          </a:ln>
        </p:spPr>
      </p:pic>
      <p:pic>
        <p:nvPicPr>
          <p:cNvPr id="9" name="Immagine 8">
            <a:extLst>
              <a:ext uri="{FF2B5EF4-FFF2-40B4-BE49-F238E27FC236}">
                <a16:creationId xmlns:a16="http://schemas.microsoft.com/office/drawing/2014/main" id="{1E1A8DE3-D36F-6011-7E51-D9CE3D255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96" y="2208336"/>
            <a:ext cx="2572489" cy="1604077"/>
          </a:xfrm>
          <a:prstGeom prst="rect">
            <a:avLst/>
          </a:prstGeom>
        </p:spPr>
      </p:pic>
      <p:sp>
        <p:nvSpPr>
          <p:cNvPr id="10" name="Titolo 1">
            <a:extLst>
              <a:ext uri="{FF2B5EF4-FFF2-40B4-BE49-F238E27FC236}">
                <a16:creationId xmlns:a16="http://schemas.microsoft.com/office/drawing/2014/main" id="{EA212B06-AA19-5DB1-BD1F-077033F89CF6}"/>
              </a:ext>
            </a:extLst>
          </p:cNvPr>
          <p:cNvSpPr txBox="1">
            <a:spLocks/>
          </p:cNvSpPr>
          <p:nvPr/>
        </p:nvSpPr>
        <p:spPr>
          <a:xfrm>
            <a:off x="4087091" y="2208336"/>
            <a:ext cx="2701335" cy="424028"/>
          </a:xfrm>
          <a:prstGeom prst="rect">
            <a:avLst/>
          </a:prstGeom>
          <a:solidFill>
            <a:srgbClr val="339933"/>
          </a:solidFill>
          <a:ln w="12700" cap="rnd" cmpd="sng" algn="ctr">
            <a:solidFill>
              <a:srgbClr val="339933"/>
            </a:solidFill>
            <a:prstDash val="solid"/>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t">
            <a:normAutofit fontScale="25000" lnSpcReduction="20000"/>
          </a:bodyPr>
          <a:lstStyle>
            <a:lvl1pPr algn="l" defTabSz="342900" rtl="0" eaLnBrk="1" latinLnBrk="0" hangingPunct="1">
              <a:spcBef>
                <a:spcPct val="0"/>
              </a:spcBef>
              <a:buNone/>
              <a:defRPr sz="27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lnSpc>
                <a:spcPct val="90000"/>
              </a:lnSpc>
            </a:pPr>
            <a:br>
              <a:rPr lang="it-IT" sz="2400" b="1" dirty="0">
                <a:solidFill>
                  <a:schemeClr val="bg1"/>
                </a:solidFill>
              </a:rPr>
            </a:br>
            <a:br>
              <a:rPr lang="it-IT" sz="2400" b="1" dirty="0">
                <a:solidFill>
                  <a:schemeClr val="bg1"/>
                </a:solidFill>
              </a:rPr>
            </a:br>
            <a:r>
              <a:rPr lang="it-IT" sz="8000" b="1" dirty="0" err="1">
                <a:solidFill>
                  <a:schemeClr val="bg1"/>
                </a:solidFill>
              </a:rPr>
              <a:t>Statuary</a:t>
            </a:r>
            <a:r>
              <a:rPr lang="it-IT" sz="8000" b="1" dirty="0">
                <a:solidFill>
                  <a:schemeClr val="bg1"/>
                </a:solidFill>
              </a:rPr>
              <a:t> </a:t>
            </a:r>
            <a:r>
              <a:rPr lang="it-IT" sz="8000" b="1" dirty="0" err="1">
                <a:solidFill>
                  <a:schemeClr val="bg1"/>
                </a:solidFill>
              </a:rPr>
              <a:t>Purpose</a:t>
            </a: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br>
              <a:rPr lang="it-IT" sz="2400" b="1" dirty="0">
                <a:solidFill>
                  <a:schemeClr val="bg1"/>
                </a:solidFill>
              </a:rPr>
            </a:br>
            <a:endParaRPr lang="it-IT" sz="2000" b="1" dirty="0">
              <a:solidFill>
                <a:schemeClr val="bg1"/>
              </a:solidFill>
              <a:latin typeface="Helvetica" pitchFamily="2" charset="0"/>
            </a:endParaRPr>
          </a:p>
        </p:txBody>
      </p:sp>
      <p:sp>
        <p:nvSpPr>
          <p:cNvPr id="11" name="Sottotitolo 2">
            <a:extLst>
              <a:ext uri="{FF2B5EF4-FFF2-40B4-BE49-F238E27FC236}">
                <a16:creationId xmlns:a16="http://schemas.microsoft.com/office/drawing/2014/main" id="{81A2C9D6-8E92-78CE-09FE-9B4EF03FFF04}"/>
              </a:ext>
            </a:extLst>
          </p:cNvPr>
          <p:cNvSpPr txBox="1">
            <a:spLocks/>
          </p:cNvSpPr>
          <p:nvPr/>
        </p:nvSpPr>
        <p:spPr>
          <a:xfrm>
            <a:off x="3556673" y="2906023"/>
            <a:ext cx="3803253" cy="1761654"/>
          </a:xfrm>
          <a:prstGeom prst="rect">
            <a:avLst/>
          </a:prstGeom>
        </p:spPr>
        <p:txBody>
          <a:bodyPr vert="horz" lIns="107396" tIns="53698" rIns="107396" bIns="53698" rtlCol="0">
            <a:normAutofit fontScale="92500" lnSpcReduction="20000"/>
          </a:bodyPr>
          <a:lstStyle>
            <a:lvl1pPr marL="0" indent="0" algn="ctr" defTabSz="1073963" rtl="0" eaLnBrk="1" latinLnBrk="0" hangingPunct="1">
              <a:spcBef>
                <a:spcPct val="20000"/>
              </a:spcBef>
              <a:buFont typeface="Arial" pitchFamily="34" charset="0"/>
              <a:buNone/>
              <a:defRPr sz="3800" kern="1200">
                <a:solidFill>
                  <a:schemeClr val="tx1">
                    <a:tint val="75000"/>
                  </a:schemeClr>
                </a:solidFill>
                <a:latin typeface="+mn-lt"/>
                <a:ea typeface="+mn-ea"/>
                <a:cs typeface="+mn-cs"/>
              </a:defRPr>
            </a:lvl1pPr>
            <a:lvl2pPr marL="536981" indent="0" algn="ctr" defTabSz="1073963" rtl="0" eaLnBrk="1" latinLnBrk="0" hangingPunct="1">
              <a:spcBef>
                <a:spcPct val="20000"/>
              </a:spcBef>
              <a:buFont typeface="Arial" pitchFamily="34" charset="0"/>
              <a:buNone/>
              <a:defRPr sz="3300" kern="1200">
                <a:solidFill>
                  <a:schemeClr val="tx1">
                    <a:tint val="75000"/>
                  </a:schemeClr>
                </a:solidFill>
                <a:latin typeface="+mn-lt"/>
                <a:ea typeface="+mn-ea"/>
                <a:cs typeface="+mn-cs"/>
              </a:defRPr>
            </a:lvl2pPr>
            <a:lvl3pPr marL="1073963" indent="0" algn="ctr" defTabSz="1073963"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3pPr>
            <a:lvl4pPr marL="1610944" indent="0" algn="ctr" defTabSz="1073963"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4pPr>
            <a:lvl5pPr marL="2147926" indent="0" algn="ctr" defTabSz="1073963"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5pPr>
            <a:lvl6pPr marL="2684907" indent="0" algn="ctr" defTabSz="1073963"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6pPr>
            <a:lvl7pPr marL="3221888" indent="0" algn="ctr" defTabSz="1073963"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7pPr>
            <a:lvl8pPr marL="3758870" indent="0" algn="ctr" defTabSz="1073963"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8pPr>
            <a:lvl9pPr marL="4295851" indent="0" algn="ctr" defTabSz="1073963"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9pPr>
          </a:lstStyle>
          <a:p>
            <a:pPr algn="l"/>
            <a:r>
              <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Local public-private partnership to </a:t>
            </a:r>
            <a:r>
              <a:rPr kumimoji="0" lang="it-IT" altLang="it-IT" sz="1400" b="1" i="1"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promote</a:t>
            </a:r>
            <a:r>
              <a:rPr kumimoji="0" lang="it-IT" altLang="it-IT" sz="1400" b="1" i="1"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the </a:t>
            </a:r>
            <a:r>
              <a:rPr kumimoji="0" lang="it-IT" altLang="it-IT" sz="1400" b="1" i="1"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development</a:t>
            </a:r>
            <a:r>
              <a:rPr kumimoji="0" lang="it-IT" altLang="it-IT" sz="1400" b="1" i="1"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a:t>
            </a:r>
            <a:r>
              <a:rPr kumimoji="0" lang="it-IT" altLang="it-IT" sz="1400" b="1" i="1"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improvement</a:t>
            </a:r>
            <a:r>
              <a:rPr kumimoji="0" lang="it-IT" altLang="it-IT" sz="1400" b="1" i="1"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and  </a:t>
            </a:r>
            <a:r>
              <a:rPr kumimoji="0" lang="it-IT" altLang="it-IT" sz="1400" b="1" i="1"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enhancement</a:t>
            </a:r>
            <a:r>
              <a:rPr kumimoji="0" lang="it-IT" altLang="it-IT" sz="1400" b="1" i="1"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of the </a:t>
            </a:r>
            <a:r>
              <a:rPr kumimoji="0" lang="it-IT" altLang="it-IT" sz="1400" b="1" i="1"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socio-economic</a:t>
            </a:r>
            <a:r>
              <a:rPr kumimoji="0" lang="it-IT" altLang="it-IT" sz="1400" b="1" i="1"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and cultural activities of the </a:t>
            </a:r>
            <a:r>
              <a:rPr kumimoji="0" lang="it-IT" altLang="it-IT" sz="1400" b="1" i="1"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Apennines</a:t>
            </a:r>
            <a:r>
              <a:rPr kumimoji="0" lang="it-IT" altLang="it-IT" sz="1400" b="1" i="1"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and the Romagna area</a:t>
            </a:r>
            <a:r>
              <a:rPr kumimoji="0" lang="it-IT" altLang="it-IT" sz="14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a:t>
            </a:r>
          </a:p>
          <a:p>
            <a:pPr algn="just"/>
            <a:endPar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endParaRPr>
          </a:p>
          <a:p>
            <a:pPr algn="just"/>
            <a:r>
              <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The </a:t>
            </a:r>
            <a:r>
              <a:rPr kumimoji="0" lang="it-IT" altLang="it-IT" sz="1400" b="0" i="0"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objective</a:t>
            </a:r>
            <a:r>
              <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of L'Altra Romagna </a:t>
            </a:r>
            <a:r>
              <a:rPr kumimoji="0" lang="it-IT" altLang="it-IT" sz="1400" b="0" i="0"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is</a:t>
            </a:r>
            <a:r>
              <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a:t>
            </a:r>
            <a:r>
              <a:rPr kumimoji="0" lang="it-IT" altLang="it-IT" sz="1400" b="0" i="0"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linked</a:t>
            </a:r>
            <a:r>
              <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to the promotion and </a:t>
            </a:r>
            <a:r>
              <a:rPr kumimoji="0" lang="it-IT" altLang="it-IT" sz="1400" b="0" i="0"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development</a:t>
            </a:r>
            <a:r>
              <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of the </a:t>
            </a:r>
            <a:r>
              <a:rPr kumimoji="0" lang="it-IT" altLang="it-IT" sz="1400" b="0" i="0" u="none" strike="noStrike" cap="none" normalizeH="0" baseline="0" dirty="0" err="1">
                <a:ln>
                  <a:noFill/>
                </a:ln>
                <a:solidFill>
                  <a:schemeClr val="tx1"/>
                </a:solidFill>
                <a:effectLst/>
                <a:latin typeface="Helvetica" panose="020B0604020202020204" pitchFamily="34" charset="0"/>
                <a:cs typeface="Helvetica" panose="020B0604020202020204" pitchFamily="34" charset="0"/>
              </a:rPr>
              <a:t>hilly</a:t>
            </a:r>
            <a:r>
              <a:rPr kumimoji="0" lang="it-IT" altLang="it-IT" sz="14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 and mountain area of ​​Romagna. </a:t>
            </a:r>
          </a:p>
          <a:p>
            <a:pPr algn="just"/>
            <a:endParaRPr lang="it-IT" sz="2400" dirty="0">
              <a:solidFill>
                <a:schemeClr val="tx1"/>
              </a:solidFill>
            </a:endParaRPr>
          </a:p>
        </p:txBody>
      </p:sp>
    </p:spTree>
    <p:extLst>
      <p:ext uri="{BB962C8B-B14F-4D97-AF65-F5344CB8AC3E}">
        <p14:creationId xmlns:p14="http://schemas.microsoft.com/office/powerpoint/2010/main" val="4174585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274891F2-B751-0B8D-7DD6-F9B38FFFA117}"/>
              </a:ext>
            </a:extLst>
          </p:cNvPr>
          <p:cNvGraphicFramePr>
            <a:graphicFrameLocks noGrp="1"/>
          </p:cNvGraphicFramePr>
          <p:nvPr>
            <p:extLst>
              <p:ext uri="{D42A27DB-BD31-4B8C-83A1-F6EECF244321}">
                <p14:modId xmlns:p14="http://schemas.microsoft.com/office/powerpoint/2010/main" val="802047634"/>
              </p:ext>
            </p:extLst>
          </p:nvPr>
        </p:nvGraphicFramePr>
        <p:xfrm>
          <a:off x="723900" y="1035553"/>
          <a:ext cx="3454400" cy="3486608"/>
        </p:xfrm>
        <a:graphic>
          <a:graphicData uri="http://schemas.openxmlformats.org/drawingml/2006/table">
            <a:tbl>
              <a:tblPr firstRow="1" firstCol="1" bandRow="1">
                <a:tableStyleId>{5C22544A-7EE6-4342-B048-85BDC9FD1C3A}</a:tableStyleId>
              </a:tblPr>
              <a:tblGrid>
                <a:gridCol w="3454400">
                  <a:extLst>
                    <a:ext uri="{9D8B030D-6E8A-4147-A177-3AD203B41FA5}">
                      <a16:colId xmlns:a16="http://schemas.microsoft.com/office/drawing/2014/main" val="20000"/>
                    </a:ext>
                  </a:extLst>
                </a:gridCol>
              </a:tblGrid>
              <a:tr h="318872">
                <a:tc>
                  <a:txBody>
                    <a:bodyPr/>
                    <a:lstStyle/>
                    <a:p>
                      <a:pPr algn="ctr">
                        <a:spcAft>
                          <a:spcPts val="0"/>
                        </a:spcAft>
                      </a:pPr>
                      <a:r>
                        <a:rPr lang="it-IT" sz="1200" b="1" dirty="0">
                          <a:solidFill>
                            <a:schemeClr val="bg1"/>
                          </a:solidFill>
                          <a:effectLst/>
                          <a:latin typeface="Helvetica" panose="020B0604020202020204" pitchFamily="34" charset="0"/>
                          <a:ea typeface="Times New Roman"/>
                          <a:cs typeface="Helvetica" panose="020B0604020202020204" pitchFamily="34" charset="0"/>
                        </a:rPr>
                        <a:t>PUBLIC MEMBERS</a:t>
                      </a: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3360">
                <a:tc>
                  <a:txBody>
                    <a:bodyPr/>
                    <a:lstStyle/>
                    <a:p>
                      <a:pPr algn="just">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Provincia di Forlì-Cesena</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20336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Provincia di Ravenna</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20336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Provincia di Rimini</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20336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Unione della Romagna Faentina</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245135">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Unione di Comuni della Romagna Forlivese</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20336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Unione Rubicone e Mare</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6"/>
                  </a:ext>
                </a:extLst>
              </a:tr>
              <a:tr h="22844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Unione Comuni montani </a:t>
                      </a:r>
                      <a:r>
                        <a:rPr lang="it-IT" sz="1200" b="0" kern="1200" dirty="0" err="1">
                          <a:solidFill>
                            <a:schemeClr val="tx1"/>
                          </a:solidFill>
                          <a:effectLst/>
                          <a:latin typeface="Helvetica" panose="020B0604020202020204" pitchFamily="34" charset="0"/>
                          <a:cs typeface="Helvetica" panose="020B0604020202020204" pitchFamily="34" charset="0"/>
                        </a:rPr>
                        <a:t>Valmarecchia</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7"/>
                  </a:ext>
                </a:extLst>
              </a:tr>
              <a:tr h="45720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Ente Parco Nazionale delle Foreste Casentinesi Monte Falterona e </a:t>
                      </a:r>
                      <a:r>
                        <a:rPr lang="it-IT" sz="1200" b="0" kern="1200" dirty="0" err="1">
                          <a:solidFill>
                            <a:schemeClr val="tx1"/>
                          </a:solidFill>
                          <a:effectLst/>
                          <a:latin typeface="Helvetica" panose="020B0604020202020204" pitchFamily="34" charset="0"/>
                          <a:cs typeface="Helvetica" panose="020B0604020202020204" pitchFamily="34" charset="0"/>
                        </a:rPr>
                        <a:t>Campigna</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r h="40672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Camera</a:t>
                      </a:r>
                      <a:r>
                        <a:rPr lang="it-IT" sz="1200" b="0" kern="1200" baseline="0" dirty="0">
                          <a:solidFill>
                            <a:schemeClr val="tx1"/>
                          </a:solidFill>
                          <a:effectLst/>
                          <a:latin typeface="Helvetica" panose="020B0604020202020204" pitchFamily="34" charset="0"/>
                          <a:cs typeface="Helvetica" panose="020B0604020202020204" pitchFamily="34" charset="0"/>
                        </a:rPr>
                        <a:t> di Commercio della Romagna Forlì-Cesena e Rimini</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9"/>
                  </a:ext>
                </a:extLst>
              </a:tr>
              <a:tr h="203360">
                <a:tc>
                  <a:txBody>
                    <a:bodyPr/>
                    <a:lstStyle/>
                    <a:p>
                      <a:pPr>
                        <a:spcAft>
                          <a:spcPts val="0"/>
                        </a:spcAft>
                      </a:pPr>
                      <a:r>
                        <a:rPr lang="it-IT" sz="1200" b="0" kern="1200" dirty="0">
                          <a:solidFill>
                            <a:schemeClr val="tx1"/>
                          </a:solidFill>
                          <a:effectLst/>
                          <a:latin typeface="Helvetica" panose="020B0604020202020204" pitchFamily="34" charset="0"/>
                          <a:cs typeface="Helvetica" panose="020B0604020202020204" pitchFamily="34" charset="0"/>
                        </a:rPr>
                        <a:t>CCIAA Ravenna</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0"/>
                  </a:ext>
                </a:extLst>
              </a:tr>
              <a:tr h="610081">
                <a:tc>
                  <a:txBody>
                    <a:bodyPr/>
                    <a:lstStyle/>
                    <a:p>
                      <a:pPr>
                        <a:spcAft>
                          <a:spcPts val="0"/>
                        </a:spcAft>
                      </a:pPr>
                      <a:r>
                        <a:rPr lang="it-IT" sz="1200" b="1" kern="1200" dirty="0">
                          <a:solidFill>
                            <a:schemeClr val="tx1"/>
                          </a:solidFill>
                          <a:effectLst/>
                          <a:latin typeface="Helvetica" panose="020B0604020202020204" pitchFamily="34" charset="0"/>
                          <a:ea typeface="+mn-ea"/>
                          <a:cs typeface="Helvetica" panose="020B0604020202020204" pitchFamily="34" charset="0"/>
                        </a:rPr>
                        <a:t>TOTAL PUBLIC SHARE CAPITAL</a:t>
                      </a:r>
                    </a:p>
                    <a:p>
                      <a:pPr>
                        <a:spcAft>
                          <a:spcPts val="0"/>
                        </a:spcAft>
                      </a:pPr>
                      <a:r>
                        <a:rPr lang="it-IT" sz="1200" b="1" kern="1200" dirty="0">
                          <a:solidFill>
                            <a:schemeClr val="tx1"/>
                          </a:solidFill>
                          <a:effectLst/>
                          <a:latin typeface="Helvetica" panose="020B0604020202020204" pitchFamily="34" charset="0"/>
                          <a:cs typeface="Helvetica" panose="020B0604020202020204" pitchFamily="34" charset="0"/>
                        </a:rPr>
                        <a:t>€ 27.243,00 (42%)</a:t>
                      </a:r>
                    </a:p>
                  </a:txBody>
                  <a:tcPr marL="62508" marR="625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1"/>
                  </a:ext>
                </a:extLst>
              </a:tr>
            </a:tbl>
          </a:graphicData>
        </a:graphic>
      </p:graphicFrame>
      <p:graphicFrame>
        <p:nvGraphicFramePr>
          <p:cNvPr id="5" name="Tabella 4">
            <a:extLst>
              <a:ext uri="{FF2B5EF4-FFF2-40B4-BE49-F238E27FC236}">
                <a16:creationId xmlns:a16="http://schemas.microsoft.com/office/drawing/2014/main" id="{3C9CD254-97F4-41A5-E021-3D4E75BB3968}"/>
              </a:ext>
            </a:extLst>
          </p:cNvPr>
          <p:cNvGraphicFramePr>
            <a:graphicFrameLocks noGrp="1"/>
          </p:cNvGraphicFramePr>
          <p:nvPr>
            <p:extLst>
              <p:ext uri="{D42A27DB-BD31-4B8C-83A1-F6EECF244321}">
                <p14:modId xmlns:p14="http://schemas.microsoft.com/office/powerpoint/2010/main" val="213416227"/>
              </p:ext>
            </p:extLst>
          </p:nvPr>
        </p:nvGraphicFramePr>
        <p:xfrm>
          <a:off x="4315644" y="1075750"/>
          <a:ext cx="4104456" cy="1832549"/>
        </p:xfrm>
        <a:graphic>
          <a:graphicData uri="http://schemas.openxmlformats.org/drawingml/2006/table">
            <a:tbl>
              <a:tblPr firstRow="1" firstCol="1" bandRow="1">
                <a:tableStyleId>{5C22544A-7EE6-4342-B048-85BDC9FD1C3A}</a:tableStyleId>
              </a:tblPr>
              <a:tblGrid>
                <a:gridCol w="4104456">
                  <a:extLst>
                    <a:ext uri="{9D8B030D-6E8A-4147-A177-3AD203B41FA5}">
                      <a16:colId xmlns:a16="http://schemas.microsoft.com/office/drawing/2014/main" val="20000"/>
                    </a:ext>
                  </a:extLst>
                </a:gridCol>
              </a:tblGrid>
              <a:tr h="347087">
                <a:tc>
                  <a:txBody>
                    <a:bodyPr/>
                    <a:lstStyle/>
                    <a:p>
                      <a:pPr algn="ctr">
                        <a:spcAft>
                          <a:spcPts val="0"/>
                        </a:spcAft>
                      </a:pPr>
                      <a:r>
                        <a:rPr lang="it-IT" sz="1200" dirty="0">
                          <a:solidFill>
                            <a:schemeClr val="bg1"/>
                          </a:solidFill>
                          <a:effectLst/>
                          <a:latin typeface="Helvetica" panose="020B0604020202020204" pitchFamily="34" charset="0"/>
                          <a:ea typeface="Times New Roman"/>
                          <a:cs typeface="Helvetica" panose="020B0604020202020204" pitchFamily="34" charset="0"/>
                        </a:rPr>
                        <a:t>PRIVATE MEMBERS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B37B"/>
                    </a:solidFill>
                  </a:tcPr>
                </a:tc>
                <a:extLst>
                  <a:ext uri="{0D108BD9-81ED-4DB2-BD59-A6C34878D82A}">
                    <a16:rowId xmlns:a16="http://schemas.microsoft.com/office/drawing/2014/main" val="10000"/>
                  </a:ext>
                </a:extLst>
              </a:tr>
              <a:tr h="3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dirty="0">
                          <a:solidFill>
                            <a:schemeClr val="tx1"/>
                          </a:solidFill>
                          <a:effectLst/>
                          <a:latin typeface="Helvetica" panose="020B0604020202020204" pitchFamily="34" charset="0"/>
                          <a:ea typeface="+mn-ea"/>
                          <a:cs typeface="Helvetica" panose="020B0604020202020204" pitchFamily="34" charset="0"/>
                        </a:rPr>
                        <a:t>Confederazione Italiana Agricoltori Romagna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B37B"/>
                    </a:solidFill>
                  </a:tcPr>
                </a:tc>
                <a:extLst>
                  <a:ext uri="{0D108BD9-81ED-4DB2-BD59-A6C34878D82A}">
                    <a16:rowId xmlns:a16="http://schemas.microsoft.com/office/drawing/2014/main" val="10001"/>
                  </a:ext>
                </a:extLst>
              </a:tr>
              <a:tr h="299460">
                <a:tc>
                  <a:txBody>
                    <a:bodyPr/>
                    <a:lstStyle/>
                    <a:p>
                      <a:pPr>
                        <a:spcAft>
                          <a:spcPts val="0"/>
                        </a:spcAft>
                      </a:pPr>
                      <a:r>
                        <a:rPr lang="it-IT" sz="1200" b="0" dirty="0">
                          <a:solidFill>
                            <a:schemeClr val="tx1"/>
                          </a:solidFill>
                          <a:effectLst/>
                          <a:latin typeface="Helvetica" panose="020B0604020202020204" pitchFamily="34" charset="0"/>
                          <a:cs typeface="Helvetica" panose="020B0604020202020204" pitchFamily="34" charset="0"/>
                        </a:rPr>
                        <a:t>Confesercenti Cesenate </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B37B"/>
                    </a:solidFill>
                  </a:tcPr>
                </a:tc>
                <a:extLst>
                  <a:ext uri="{0D108BD9-81ED-4DB2-BD59-A6C34878D82A}">
                    <a16:rowId xmlns:a16="http://schemas.microsoft.com/office/drawing/2014/main" val="10002"/>
                  </a:ext>
                </a:extLst>
              </a:tr>
              <a:tr h="287723">
                <a:tc>
                  <a:txBody>
                    <a:bodyPr/>
                    <a:lstStyle/>
                    <a:p>
                      <a:pPr>
                        <a:spcAft>
                          <a:spcPts val="0"/>
                        </a:spcAft>
                      </a:pPr>
                      <a:r>
                        <a:rPr lang="it-IT" sz="1200" b="0" dirty="0">
                          <a:solidFill>
                            <a:schemeClr val="tx1"/>
                          </a:solidFill>
                          <a:effectLst/>
                          <a:latin typeface="Helvetica" panose="020B0604020202020204" pitchFamily="34" charset="0"/>
                          <a:cs typeface="Helvetica" panose="020B0604020202020204" pitchFamily="34" charset="0"/>
                        </a:rPr>
                        <a:t>Consorzio Promo Appennino </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B37B"/>
                    </a:solidFill>
                  </a:tcPr>
                </a:tc>
                <a:extLst>
                  <a:ext uri="{0D108BD9-81ED-4DB2-BD59-A6C34878D82A}">
                    <a16:rowId xmlns:a16="http://schemas.microsoft.com/office/drawing/2014/main" val="10003"/>
                  </a:ext>
                </a:extLst>
              </a:tr>
              <a:tr h="288898">
                <a:tc>
                  <a:txBody>
                    <a:bodyPr/>
                    <a:lstStyle/>
                    <a:p>
                      <a:pPr>
                        <a:spcAft>
                          <a:spcPts val="0"/>
                        </a:spcAft>
                      </a:pPr>
                      <a:r>
                        <a:rPr lang="it-IT" sz="1200" b="0" dirty="0">
                          <a:solidFill>
                            <a:schemeClr val="tx1"/>
                          </a:solidFill>
                          <a:effectLst/>
                          <a:latin typeface="Helvetica" panose="020B0604020202020204" pitchFamily="34" charset="0"/>
                          <a:cs typeface="Helvetica" panose="020B0604020202020204" pitchFamily="34" charset="0"/>
                        </a:rPr>
                        <a:t>Associazione regionale AGCI Emilia Romagna</a:t>
                      </a:r>
                      <a:endParaRPr lang="it-IT" sz="1200" b="0" dirty="0">
                        <a:solidFill>
                          <a:schemeClr val="tx1"/>
                        </a:solidFill>
                        <a:effectLst/>
                        <a:latin typeface="Helvetica" panose="020B0604020202020204" pitchFamily="34" charset="0"/>
                        <a:ea typeface="Times New Roman"/>
                        <a:cs typeface="Helvetica"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B37B"/>
                    </a:solidFill>
                  </a:tcPr>
                </a:tc>
                <a:extLst>
                  <a:ext uri="{0D108BD9-81ED-4DB2-BD59-A6C34878D82A}">
                    <a16:rowId xmlns:a16="http://schemas.microsoft.com/office/drawing/2014/main" val="10004"/>
                  </a:ext>
                </a:extLst>
              </a:tr>
              <a:tr h="286877">
                <a:tc>
                  <a:txBody>
                    <a:bodyPr/>
                    <a:lstStyle/>
                    <a:p>
                      <a:pPr>
                        <a:spcAft>
                          <a:spcPts val="0"/>
                        </a:spcAft>
                      </a:pPr>
                      <a:r>
                        <a:rPr lang="it-IT" sz="1200" b="1" kern="1200" dirty="0">
                          <a:solidFill>
                            <a:schemeClr val="tx1"/>
                          </a:solidFill>
                          <a:effectLst/>
                          <a:latin typeface="Helvetica" panose="020B0604020202020204" pitchFamily="34" charset="0"/>
                          <a:cs typeface="Helvetica" panose="020B0604020202020204" pitchFamily="34" charset="0"/>
                        </a:rPr>
                        <a:t>TOTAL PRIVATE SHARE CAPITAL € 37.757,00 (58%)</a:t>
                      </a:r>
                      <a:endParaRPr lang="it-IT" sz="1200" b="1" dirty="0">
                        <a:solidFill>
                          <a:schemeClr val="tx1"/>
                        </a:solidFill>
                        <a:effectLst/>
                        <a:latin typeface="Helvetica" panose="020B0604020202020204" pitchFamily="34" charset="0"/>
                        <a:ea typeface="Times New Roman"/>
                        <a:cs typeface="Helvetica"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B37B"/>
                    </a:solidFill>
                  </a:tcPr>
                </a:tc>
                <a:extLst>
                  <a:ext uri="{0D108BD9-81ED-4DB2-BD59-A6C34878D82A}">
                    <a16:rowId xmlns:a16="http://schemas.microsoft.com/office/drawing/2014/main" val="10005"/>
                  </a:ext>
                </a:extLst>
              </a:tr>
            </a:tbl>
          </a:graphicData>
        </a:graphic>
      </p:graphicFrame>
      <p:sp>
        <p:nvSpPr>
          <p:cNvPr id="6" name="Rettangolo 5">
            <a:extLst>
              <a:ext uri="{FF2B5EF4-FFF2-40B4-BE49-F238E27FC236}">
                <a16:creationId xmlns:a16="http://schemas.microsoft.com/office/drawing/2014/main" id="{C08460E4-D5FC-737D-1A79-41A2F2A3C23F}"/>
              </a:ext>
            </a:extLst>
          </p:cNvPr>
          <p:cNvSpPr/>
          <p:nvPr/>
        </p:nvSpPr>
        <p:spPr>
          <a:xfrm>
            <a:off x="4315644" y="3275464"/>
            <a:ext cx="4104456" cy="570539"/>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it-IT" sz="1600" b="1" dirty="0">
                <a:solidFill>
                  <a:prstClr val="black"/>
                </a:solidFill>
                <a:latin typeface="Calibri"/>
              </a:rPr>
              <a:t>SOCIAL CAPITAL</a:t>
            </a:r>
            <a:r>
              <a:rPr lang="it-IT" sz="1600" dirty="0">
                <a:solidFill>
                  <a:prstClr val="black"/>
                </a:solidFill>
                <a:latin typeface="Calibri"/>
              </a:rPr>
              <a:t>: 65.000€</a:t>
            </a:r>
          </a:p>
        </p:txBody>
      </p:sp>
      <p:sp>
        <p:nvSpPr>
          <p:cNvPr id="7" name="Titolo 1">
            <a:extLst>
              <a:ext uri="{FF2B5EF4-FFF2-40B4-BE49-F238E27FC236}">
                <a16:creationId xmlns:a16="http://schemas.microsoft.com/office/drawing/2014/main" id="{4C225311-85AF-6F75-CB81-36EE5E4EE870}"/>
              </a:ext>
            </a:extLst>
          </p:cNvPr>
          <p:cNvSpPr txBox="1">
            <a:spLocks/>
          </p:cNvSpPr>
          <p:nvPr/>
        </p:nvSpPr>
        <p:spPr>
          <a:xfrm>
            <a:off x="723900" y="355943"/>
            <a:ext cx="7696200" cy="497054"/>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2700" cap="rnd" cmpd="sng" algn="ctr">
            <a:solidFill>
              <a:schemeClr val="accent1">
                <a:lumMod val="75000"/>
              </a:schemeClr>
            </a:solidFill>
            <a:prstDash val="solid"/>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t">
            <a:normAutofit fontScale="25000" lnSpcReduction="20000"/>
          </a:bodyPr>
          <a:lstStyle>
            <a:lvl1pPr algn="l" defTabSz="342900" rtl="0" eaLnBrk="1" latinLnBrk="0" hangingPunct="1">
              <a:spcBef>
                <a:spcPct val="0"/>
              </a:spcBef>
              <a:buNone/>
              <a:defRPr sz="27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lnSpc>
                <a:spcPct val="90000"/>
              </a:lnSpc>
            </a:pPr>
            <a:br>
              <a:rPr lang="it-IT" sz="2400" b="1" dirty="0">
                <a:solidFill>
                  <a:srgbClr val="009900"/>
                </a:solidFill>
              </a:rPr>
            </a:br>
            <a:br>
              <a:rPr lang="it-IT" sz="2400" b="1" dirty="0">
                <a:solidFill>
                  <a:srgbClr val="009900"/>
                </a:solidFill>
              </a:rPr>
            </a:br>
            <a:r>
              <a:rPr lang="it-IT" sz="8000" b="1" dirty="0">
                <a:solidFill>
                  <a:srgbClr val="009900"/>
                </a:solidFill>
              </a:rPr>
              <a:t>Company Form</a:t>
            </a: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br>
              <a:rPr lang="it-IT" sz="2400" b="1" dirty="0">
                <a:solidFill>
                  <a:srgbClr val="009900"/>
                </a:solidFill>
              </a:rPr>
            </a:br>
            <a:endParaRPr lang="it-IT" sz="2000" b="1" dirty="0">
              <a:solidFill>
                <a:schemeClr val="bg1"/>
              </a:solidFill>
              <a:latin typeface="Helvetica" pitchFamily="2" charset="0"/>
            </a:endParaRPr>
          </a:p>
        </p:txBody>
      </p:sp>
    </p:spTree>
    <p:extLst>
      <p:ext uri="{BB962C8B-B14F-4D97-AF65-F5344CB8AC3E}">
        <p14:creationId xmlns:p14="http://schemas.microsoft.com/office/powerpoint/2010/main" val="3204592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10F372-B3A0-E1F2-5EC9-D7FC4D5462D0}"/>
              </a:ext>
            </a:extLst>
          </p:cNvPr>
          <p:cNvPicPr>
            <a:picLocks noChangeAspect="1"/>
          </p:cNvPicPr>
          <p:nvPr/>
        </p:nvPicPr>
        <p:blipFill>
          <a:blip r:embed="rId2"/>
          <a:stretch>
            <a:fillRect/>
          </a:stretch>
        </p:blipFill>
        <p:spPr>
          <a:xfrm>
            <a:off x="2062479" y="817538"/>
            <a:ext cx="5418976" cy="4017698"/>
          </a:xfrm>
          <a:prstGeom prst="rect">
            <a:avLst/>
          </a:prstGeom>
          <a:ln>
            <a:solidFill>
              <a:srgbClr val="339933"/>
            </a:solidFill>
          </a:ln>
        </p:spPr>
      </p:pic>
      <p:sp>
        <p:nvSpPr>
          <p:cNvPr id="2" name="Titolo 1">
            <a:extLst>
              <a:ext uri="{FF2B5EF4-FFF2-40B4-BE49-F238E27FC236}">
                <a16:creationId xmlns:a16="http://schemas.microsoft.com/office/drawing/2014/main" id="{E5225431-834F-05FD-830A-E3D671DBAA9D}"/>
              </a:ext>
            </a:extLst>
          </p:cNvPr>
          <p:cNvSpPr>
            <a:spLocks noGrp="1"/>
          </p:cNvSpPr>
          <p:nvPr>
            <p:ph type="title"/>
          </p:nvPr>
        </p:nvSpPr>
        <p:spPr>
          <a:xfrm>
            <a:off x="1348249" y="200967"/>
            <a:ext cx="6447501" cy="735496"/>
          </a:xfrm>
        </p:spPr>
        <p:txBody>
          <a:bodyPr/>
          <a:lstStyle/>
          <a:p>
            <a:r>
              <a:rPr lang="it-IT" dirty="0"/>
              <a:t>AREAS OF LAG L’ALTRA ROMAGNA</a:t>
            </a:r>
          </a:p>
        </p:txBody>
      </p:sp>
      <p:pic>
        <p:nvPicPr>
          <p:cNvPr id="6" name="Segnaposto contenuto 5">
            <a:extLst>
              <a:ext uri="{FF2B5EF4-FFF2-40B4-BE49-F238E27FC236}">
                <a16:creationId xmlns:a16="http://schemas.microsoft.com/office/drawing/2014/main" id="{FCB07855-7643-6CBA-36EF-57C35143A31F}"/>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10389" y="817538"/>
            <a:ext cx="1615392" cy="2028932"/>
          </a:xfrm>
          <a:ln>
            <a:solidFill>
              <a:schemeClr val="bg1">
                <a:lumMod val="75000"/>
              </a:schemeClr>
            </a:solidFill>
          </a:ln>
        </p:spPr>
      </p:pic>
      <p:sp>
        <p:nvSpPr>
          <p:cNvPr id="5" name="Rettangolo 4">
            <a:extLst>
              <a:ext uri="{FF2B5EF4-FFF2-40B4-BE49-F238E27FC236}">
                <a16:creationId xmlns:a16="http://schemas.microsoft.com/office/drawing/2014/main" id="{2739A199-A1DD-7145-2261-205170F37272}"/>
              </a:ext>
            </a:extLst>
          </p:cNvPr>
          <p:cNvSpPr/>
          <p:nvPr/>
        </p:nvSpPr>
        <p:spPr>
          <a:xfrm>
            <a:off x="310389" y="2968691"/>
            <a:ext cx="1615392" cy="1866545"/>
          </a:xfrm>
          <a:prstGeom prst="rect">
            <a:avLst/>
          </a:prstGeom>
          <a:noFill/>
          <a:ln>
            <a:solidFill>
              <a:srgbClr val="2A951B"/>
            </a:solidFill>
          </a:ln>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it-IT" sz="1100" dirty="0">
              <a:solidFill>
                <a:schemeClr val="accent2">
                  <a:lumMod val="75000"/>
                </a:schemeClr>
              </a:solidFill>
              <a:latin typeface="Baskerville Old Face" panose="02020602080505020303" pitchFamily="18" charset="0"/>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dirty="0">
                <a:solidFill>
                  <a:schemeClr val="bg2">
                    <a:lumMod val="25000"/>
                  </a:schemeClr>
                </a:solidFill>
                <a:latin typeface="Baskerville Old Face" panose="02020602080505020303" pitchFamily="18" charset="0"/>
              </a:rPr>
              <a:t>25 </a:t>
            </a:r>
            <a:r>
              <a:rPr lang="it-IT" sz="1100" dirty="0" err="1">
                <a:solidFill>
                  <a:schemeClr val="bg2">
                    <a:lumMod val="25000"/>
                  </a:schemeClr>
                </a:solidFill>
                <a:latin typeface="Baskerville Old Face" panose="02020602080505020303" pitchFamily="18" charset="0"/>
              </a:rPr>
              <a:t>Municipalities</a:t>
            </a:r>
            <a:endParaRPr lang="it-IT" sz="1100" dirty="0">
              <a:solidFill>
                <a:schemeClr val="bg2">
                  <a:lumMod val="25000"/>
                </a:schemeClr>
              </a:solidFill>
              <a:latin typeface="Baskerville Old Face" panose="02020602080505020303" pitchFamily="18" charset="0"/>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dirty="0">
                <a:solidFill>
                  <a:schemeClr val="bg2">
                    <a:lumMod val="25000"/>
                  </a:schemeClr>
                </a:solidFill>
                <a:latin typeface="Baskerville Old Face" panose="02020602080505020303" pitchFamily="18" charset="0"/>
              </a:rPr>
              <a:t>Surface: 2.115,37 Km2</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dirty="0" err="1">
                <a:solidFill>
                  <a:schemeClr val="bg2">
                    <a:lumMod val="25000"/>
                  </a:schemeClr>
                </a:solidFill>
                <a:latin typeface="Baskerville Old Face" panose="02020602080505020303" pitchFamily="18" charset="0"/>
              </a:rPr>
              <a:t>Inhabitant</a:t>
            </a:r>
            <a:r>
              <a:rPr lang="it-IT" sz="1100" dirty="0">
                <a:solidFill>
                  <a:schemeClr val="bg2">
                    <a:lumMod val="25000"/>
                  </a:schemeClr>
                </a:solidFill>
                <a:latin typeface="Baskerville Old Face" panose="02020602080505020303" pitchFamily="18" charset="0"/>
              </a:rPr>
              <a:t>: 103.281 </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dirty="0" err="1">
                <a:solidFill>
                  <a:schemeClr val="bg2">
                    <a:lumMod val="25000"/>
                  </a:schemeClr>
                </a:solidFill>
                <a:latin typeface="Baskerville Old Face" panose="02020602080505020303" pitchFamily="18" charset="0"/>
              </a:rPr>
              <a:t>Population</a:t>
            </a:r>
            <a:r>
              <a:rPr lang="it-IT" sz="1100" dirty="0">
                <a:solidFill>
                  <a:schemeClr val="bg2">
                    <a:lumMod val="25000"/>
                  </a:schemeClr>
                </a:solidFill>
                <a:latin typeface="Baskerville Old Face" panose="02020602080505020303" pitchFamily="18" charset="0"/>
              </a:rPr>
              <a:t> </a:t>
            </a:r>
            <a:r>
              <a:rPr lang="it-IT" sz="1100" dirty="0" err="1">
                <a:solidFill>
                  <a:schemeClr val="bg2">
                    <a:lumMod val="25000"/>
                  </a:schemeClr>
                </a:solidFill>
                <a:latin typeface="Baskerville Old Face" panose="02020602080505020303" pitchFamily="18" charset="0"/>
              </a:rPr>
              <a:t>Density</a:t>
            </a:r>
            <a:r>
              <a:rPr lang="it-IT" sz="1100" dirty="0">
                <a:solidFill>
                  <a:schemeClr val="bg2">
                    <a:lumMod val="25000"/>
                  </a:schemeClr>
                </a:solidFill>
                <a:latin typeface="Baskerville Old Face" panose="02020602080505020303" pitchFamily="18" charset="0"/>
              </a:rPr>
              <a:t>: 48,82 </a:t>
            </a:r>
            <a:r>
              <a:rPr lang="it-IT" sz="1100" dirty="0" err="1">
                <a:solidFill>
                  <a:schemeClr val="bg2">
                    <a:lumMod val="25000"/>
                  </a:schemeClr>
                </a:solidFill>
                <a:latin typeface="Baskerville Old Face" panose="02020602080505020303" pitchFamily="18" charset="0"/>
              </a:rPr>
              <a:t>Inh</a:t>
            </a:r>
            <a:r>
              <a:rPr lang="it-IT" sz="1100" dirty="0">
                <a:solidFill>
                  <a:schemeClr val="bg2">
                    <a:lumMod val="25000"/>
                  </a:schemeClr>
                </a:solidFill>
                <a:latin typeface="Baskerville Old Face" panose="02020602080505020303" pitchFamily="18" charset="0"/>
              </a:rPr>
              <a:t>/km2</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100" i="0" u="none" strike="noStrike" kern="1200" cap="none" spc="0" normalizeH="0" baseline="0" noProof="0" dirty="0">
                <a:ln>
                  <a:noFill/>
                </a:ln>
                <a:solidFill>
                  <a:schemeClr val="bg2">
                    <a:lumMod val="25000"/>
                  </a:schemeClr>
                </a:solidFill>
                <a:effectLst/>
                <a:uLnTx/>
                <a:uFillTx/>
                <a:latin typeface="Baskerville Old Face" panose="02020602080505020303" pitchFamily="18" charset="0"/>
                <a:ea typeface="+mn-ea"/>
                <a:cs typeface="+mn-cs"/>
              </a:rPr>
              <a:t>Nr.3 Natural Parks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dirty="0">
                <a:solidFill>
                  <a:schemeClr val="bg2">
                    <a:lumMod val="25000"/>
                  </a:schemeClr>
                </a:solidFill>
                <a:latin typeface="Baskerville Old Face" panose="02020602080505020303" pitchFamily="18" charset="0"/>
              </a:rPr>
              <a:t>Nr.8 </a:t>
            </a:r>
            <a:r>
              <a:rPr lang="it-IT" sz="1100" dirty="0" err="1">
                <a:solidFill>
                  <a:schemeClr val="bg2">
                    <a:lumMod val="25000"/>
                  </a:schemeClr>
                </a:solidFill>
                <a:latin typeface="Baskerville Old Face" panose="02020602080505020303" pitchFamily="18" charset="0"/>
              </a:rPr>
              <a:t>Valleys</a:t>
            </a:r>
            <a:r>
              <a:rPr lang="it-IT" sz="1100" dirty="0">
                <a:solidFill>
                  <a:schemeClr val="bg2">
                    <a:lumMod val="25000"/>
                  </a:schemeClr>
                </a:solidFill>
                <a:latin typeface="Baskerville Old Face" panose="02020602080505020303" pitchFamily="18" charset="0"/>
              </a:rPr>
              <a:t> </a:t>
            </a:r>
            <a:endParaRPr kumimoji="0" lang="it-IT" sz="1100" i="0" u="none" strike="noStrike" kern="1200" cap="none" spc="0" normalizeH="0" baseline="0" noProof="0" dirty="0">
              <a:ln>
                <a:noFill/>
              </a:ln>
              <a:solidFill>
                <a:schemeClr val="bg2">
                  <a:lumMod val="25000"/>
                </a:scheme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64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03B2-82AE-20C6-5A87-E3F077132C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95C1F3A-4A07-85BB-CE71-AFE8CB4FD85E}"/>
              </a:ext>
            </a:extLst>
          </p:cNvPr>
          <p:cNvSpPr>
            <a:spLocks noGrp="1"/>
          </p:cNvSpPr>
          <p:nvPr>
            <p:ph type="title"/>
          </p:nvPr>
        </p:nvSpPr>
        <p:spPr>
          <a:xfrm>
            <a:off x="508001" y="129210"/>
            <a:ext cx="6687929" cy="815008"/>
          </a:xfrm>
        </p:spPr>
        <p:txBody>
          <a:bodyPr>
            <a:normAutofit fontScale="90000"/>
          </a:bodyPr>
          <a:lstStyle/>
          <a:p>
            <a:pPr algn="ctr">
              <a:defRPr sz="1862" b="0" i="0" u="none" strike="noStrike" kern="1200" spc="0" baseline="0">
                <a:solidFill>
                  <a:prstClr val="black">
                    <a:lumMod val="65000"/>
                    <a:lumOff val="35000"/>
                  </a:prstClr>
                </a:solidFill>
                <a:latin typeface="+mn-lt"/>
                <a:ea typeface="+mn-ea"/>
                <a:cs typeface="+mn-cs"/>
              </a:defRPr>
            </a:pPr>
            <a:r>
              <a:rPr lang="en-US" sz="2400" dirty="0">
                <a:solidFill>
                  <a:srgbClr val="92D050"/>
                </a:solidFill>
              </a:rPr>
              <a:t>Thematic Areas and Figures of the</a:t>
            </a:r>
            <a:br>
              <a:rPr lang="en-US" sz="2400" dirty="0">
                <a:solidFill>
                  <a:srgbClr val="92D050"/>
                </a:solidFill>
              </a:rPr>
            </a:br>
            <a:r>
              <a:rPr lang="en-US" sz="2400" dirty="0">
                <a:solidFill>
                  <a:srgbClr val="92D050"/>
                </a:solidFill>
              </a:rPr>
              <a:t> LEADER 2014–2022 Programming</a:t>
            </a:r>
            <a:br>
              <a:rPr lang="en-US" sz="2400" dirty="0">
                <a:solidFill>
                  <a:srgbClr val="92D050"/>
                </a:solidFill>
              </a:rPr>
            </a:br>
            <a:endParaRPr lang="en-US" sz="2400" dirty="0">
              <a:solidFill>
                <a:srgbClr val="92D050"/>
              </a:solidFill>
            </a:endParaRPr>
          </a:p>
        </p:txBody>
      </p:sp>
      <p:graphicFrame>
        <p:nvGraphicFramePr>
          <p:cNvPr id="17" name="Grafico 16">
            <a:extLst>
              <a:ext uri="{FF2B5EF4-FFF2-40B4-BE49-F238E27FC236}">
                <a16:creationId xmlns:a16="http://schemas.microsoft.com/office/drawing/2014/main" id="{D89F0981-7030-37C6-31E2-8BC992A45980}"/>
              </a:ext>
            </a:extLst>
          </p:cNvPr>
          <p:cNvGraphicFramePr/>
          <p:nvPr>
            <p:extLst>
              <p:ext uri="{D42A27DB-BD31-4B8C-83A1-F6EECF244321}">
                <p14:modId xmlns:p14="http://schemas.microsoft.com/office/powerpoint/2010/main" val="2333153831"/>
              </p:ext>
            </p:extLst>
          </p:nvPr>
        </p:nvGraphicFramePr>
        <p:xfrm>
          <a:off x="-145473" y="932472"/>
          <a:ext cx="4184073" cy="40818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Grafico 19">
            <a:extLst>
              <a:ext uri="{FF2B5EF4-FFF2-40B4-BE49-F238E27FC236}">
                <a16:creationId xmlns:a16="http://schemas.microsoft.com/office/drawing/2014/main" id="{0CC94B76-582B-8FC6-B704-AFBDD7FE6DC9}"/>
              </a:ext>
            </a:extLst>
          </p:cNvPr>
          <p:cNvGraphicFramePr/>
          <p:nvPr>
            <p:extLst>
              <p:ext uri="{D42A27DB-BD31-4B8C-83A1-F6EECF244321}">
                <p14:modId xmlns:p14="http://schemas.microsoft.com/office/powerpoint/2010/main" val="3848570978"/>
              </p:ext>
            </p:extLst>
          </p:nvPr>
        </p:nvGraphicFramePr>
        <p:xfrm>
          <a:off x="3483865" y="1006562"/>
          <a:ext cx="4094019" cy="39187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323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46FE5-9C9A-50E9-0519-27FC98685D7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BB72ED0-B692-D3F0-E9BA-AAEB2B2C43B9}"/>
              </a:ext>
            </a:extLst>
          </p:cNvPr>
          <p:cNvSpPr>
            <a:spLocks noGrp="1"/>
          </p:cNvSpPr>
          <p:nvPr>
            <p:ph type="title"/>
          </p:nvPr>
        </p:nvSpPr>
        <p:spPr>
          <a:xfrm>
            <a:off x="457199" y="451533"/>
            <a:ext cx="7959437" cy="708990"/>
          </a:xfrm>
        </p:spPr>
        <p:txBody>
          <a:bodyPr>
            <a:normAutofit fontScale="90000"/>
          </a:bodyPr>
          <a:lstStyle/>
          <a:p>
            <a:pPr algn="ctr">
              <a:defRPr sz="1862" b="0" i="0" u="none" strike="noStrike" kern="1200" spc="0" baseline="0">
                <a:solidFill>
                  <a:prstClr val="black">
                    <a:lumMod val="65000"/>
                    <a:lumOff val="35000"/>
                  </a:prstClr>
                </a:solidFill>
                <a:latin typeface="+mn-lt"/>
                <a:ea typeface="+mn-ea"/>
                <a:cs typeface="+mn-cs"/>
              </a:defRPr>
            </a:pPr>
            <a:r>
              <a:rPr lang="en-US" sz="2400" dirty="0">
                <a:solidFill>
                  <a:schemeClr val="accent2">
                    <a:lumMod val="50000"/>
                  </a:schemeClr>
                </a:solidFill>
              </a:rPr>
              <a:t>LEADER 2014 – 2022  FUNDING CALLS DATA </a:t>
            </a:r>
            <a:br>
              <a:rPr lang="en-US" sz="2400" dirty="0">
                <a:solidFill>
                  <a:schemeClr val="accent2">
                    <a:lumMod val="50000"/>
                  </a:schemeClr>
                </a:solidFill>
              </a:rPr>
            </a:br>
            <a:br>
              <a:rPr lang="en-US" sz="2400" dirty="0">
                <a:solidFill>
                  <a:srgbClr val="92D050"/>
                </a:solidFill>
              </a:rPr>
            </a:br>
            <a:br>
              <a:rPr lang="en-US" sz="2400" dirty="0">
                <a:solidFill>
                  <a:srgbClr val="92D050"/>
                </a:solidFill>
              </a:rPr>
            </a:br>
            <a:endParaRPr lang="en-US" sz="2400" dirty="0">
              <a:solidFill>
                <a:srgbClr val="92D050"/>
              </a:solidFill>
            </a:endParaRPr>
          </a:p>
        </p:txBody>
      </p:sp>
      <p:graphicFrame>
        <p:nvGraphicFramePr>
          <p:cNvPr id="3" name="Tabella 8">
            <a:extLst>
              <a:ext uri="{FF2B5EF4-FFF2-40B4-BE49-F238E27FC236}">
                <a16:creationId xmlns:a16="http://schemas.microsoft.com/office/drawing/2014/main" id="{7B165410-2965-275C-D445-200A072BF1FB}"/>
              </a:ext>
            </a:extLst>
          </p:cNvPr>
          <p:cNvGraphicFramePr>
            <a:graphicFrameLocks noGrp="1"/>
          </p:cNvGraphicFramePr>
          <p:nvPr>
            <p:extLst>
              <p:ext uri="{D42A27DB-BD31-4B8C-83A1-F6EECF244321}">
                <p14:modId xmlns:p14="http://schemas.microsoft.com/office/powerpoint/2010/main" val="1683004972"/>
              </p:ext>
            </p:extLst>
          </p:nvPr>
        </p:nvGraphicFramePr>
        <p:xfrm>
          <a:off x="457198" y="905742"/>
          <a:ext cx="7959437" cy="3945677"/>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1904894019"/>
                    </a:ext>
                  </a:extLst>
                </a:gridCol>
                <a:gridCol w="831274">
                  <a:extLst>
                    <a:ext uri="{9D8B030D-6E8A-4147-A177-3AD203B41FA5}">
                      <a16:colId xmlns:a16="http://schemas.microsoft.com/office/drawing/2014/main" val="3411399791"/>
                    </a:ext>
                  </a:extLst>
                </a:gridCol>
                <a:gridCol w="1170709">
                  <a:extLst>
                    <a:ext uri="{9D8B030D-6E8A-4147-A177-3AD203B41FA5}">
                      <a16:colId xmlns:a16="http://schemas.microsoft.com/office/drawing/2014/main" val="4254962597"/>
                    </a:ext>
                  </a:extLst>
                </a:gridCol>
                <a:gridCol w="1052945">
                  <a:extLst>
                    <a:ext uri="{9D8B030D-6E8A-4147-A177-3AD203B41FA5}">
                      <a16:colId xmlns:a16="http://schemas.microsoft.com/office/drawing/2014/main" val="1228751028"/>
                    </a:ext>
                  </a:extLst>
                </a:gridCol>
                <a:gridCol w="969818">
                  <a:extLst>
                    <a:ext uri="{9D8B030D-6E8A-4147-A177-3AD203B41FA5}">
                      <a16:colId xmlns:a16="http://schemas.microsoft.com/office/drawing/2014/main" val="1236269808"/>
                    </a:ext>
                  </a:extLst>
                </a:gridCol>
                <a:gridCol w="1343891">
                  <a:extLst>
                    <a:ext uri="{9D8B030D-6E8A-4147-A177-3AD203B41FA5}">
                      <a16:colId xmlns:a16="http://schemas.microsoft.com/office/drawing/2014/main" val="1809983271"/>
                    </a:ext>
                  </a:extLst>
                </a:gridCol>
              </a:tblGrid>
              <a:tr h="277566">
                <a:tc>
                  <a:txBody>
                    <a:bodyPr/>
                    <a:lstStyle/>
                    <a:p>
                      <a:pPr marL="0" algn="l" defTabSz="342900" rtl="0" eaLnBrk="1" latinLnBrk="0" hangingPunct="1"/>
                      <a:r>
                        <a:rPr lang="it-IT" sz="1200" b="1" kern="1200" dirty="0" err="1">
                          <a:solidFill>
                            <a:schemeClr val="bg2">
                              <a:lumMod val="50000"/>
                            </a:schemeClr>
                          </a:solidFill>
                          <a:latin typeface="Baskerville Old Face" panose="02020602080505020303" pitchFamily="18" charset="0"/>
                          <a:ea typeface="+mn-ea"/>
                          <a:cs typeface="+mn-cs"/>
                        </a:rPr>
                        <a:t>Thematic</a:t>
                      </a:r>
                      <a:r>
                        <a:rPr lang="it-IT" sz="1200" b="1" kern="1200" dirty="0">
                          <a:solidFill>
                            <a:schemeClr val="bg2">
                              <a:lumMod val="50000"/>
                            </a:schemeClr>
                          </a:solidFill>
                          <a:latin typeface="Baskerville Old Face" panose="02020602080505020303" pitchFamily="18" charset="0"/>
                          <a:ea typeface="+mn-ea"/>
                          <a:cs typeface="+mn-cs"/>
                        </a:rPr>
                        <a:t> Area</a:t>
                      </a:r>
                    </a:p>
                  </a:txBody>
                  <a:tcPr>
                    <a:solidFill>
                      <a:schemeClr val="bg1">
                        <a:lumMod val="95000"/>
                      </a:schemeClr>
                    </a:solidFill>
                  </a:tcPr>
                </a:tc>
                <a:tc>
                  <a:txBody>
                    <a:bodyPr/>
                    <a:lstStyle/>
                    <a:p>
                      <a:r>
                        <a:rPr lang="it-IT" sz="1200" dirty="0">
                          <a:solidFill>
                            <a:schemeClr val="bg2">
                              <a:lumMod val="50000"/>
                            </a:schemeClr>
                          </a:solidFill>
                          <a:latin typeface="Baskerville Old Face" panose="02020602080505020303" pitchFamily="18" charset="0"/>
                        </a:rPr>
                        <a:t>Nr. Projects /Calls</a:t>
                      </a:r>
                    </a:p>
                  </a:txBody>
                  <a:tcPr>
                    <a:solidFill>
                      <a:schemeClr val="bg1">
                        <a:lumMod val="95000"/>
                      </a:schemeClr>
                    </a:solidFill>
                  </a:tcPr>
                </a:tc>
                <a:tc>
                  <a:txBody>
                    <a:bodyPr/>
                    <a:lstStyle/>
                    <a:p>
                      <a:r>
                        <a:rPr lang="it-IT" sz="1200" dirty="0">
                          <a:solidFill>
                            <a:schemeClr val="bg2">
                              <a:lumMod val="50000"/>
                            </a:schemeClr>
                          </a:solidFill>
                          <a:latin typeface="Baskerville Old Face" panose="02020602080505020303" pitchFamily="18" charset="0"/>
                        </a:rPr>
                        <a:t>Nr. </a:t>
                      </a:r>
                      <a:r>
                        <a:rPr lang="it-IT" sz="1200" dirty="0" err="1">
                          <a:solidFill>
                            <a:schemeClr val="bg2">
                              <a:lumMod val="50000"/>
                            </a:schemeClr>
                          </a:solidFill>
                          <a:latin typeface="Baskerville Old Face" panose="02020602080505020303" pitchFamily="18" charset="0"/>
                        </a:rPr>
                        <a:t>Beneficiaries</a:t>
                      </a:r>
                      <a:endParaRPr lang="it-IT" sz="1200" dirty="0">
                        <a:solidFill>
                          <a:schemeClr val="bg2">
                            <a:lumMod val="50000"/>
                          </a:schemeClr>
                        </a:solidFill>
                        <a:latin typeface="Baskerville Old Face" panose="02020602080505020303" pitchFamily="18" charset="0"/>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it-IT" sz="1200" dirty="0" err="1">
                          <a:solidFill>
                            <a:schemeClr val="bg2">
                              <a:lumMod val="50000"/>
                            </a:schemeClr>
                          </a:solidFill>
                          <a:latin typeface="Baskerville Old Face" panose="02020602080505020303" pitchFamily="18" charset="0"/>
                        </a:rPr>
                        <a:t>Allocated</a:t>
                      </a:r>
                      <a:r>
                        <a:rPr lang="it-IT" sz="1200" dirty="0">
                          <a:solidFill>
                            <a:schemeClr val="bg2">
                              <a:lumMod val="50000"/>
                            </a:schemeClr>
                          </a:solidFill>
                          <a:latin typeface="Baskerville Old Face" panose="02020602080505020303" pitchFamily="18" charset="0"/>
                        </a:rPr>
                        <a:t> </a:t>
                      </a:r>
                      <a:r>
                        <a:rPr lang="it-IT" sz="1200" dirty="0" err="1">
                          <a:solidFill>
                            <a:schemeClr val="bg2">
                              <a:lumMod val="50000"/>
                            </a:schemeClr>
                          </a:solidFill>
                          <a:latin typeface="Baskerville Old Face" panose="02020602080505020303" pitchFamily="18" charset="0"/>
                        </a:rPr>
                        <a:t>Resources</a:t>
                      </a:r>
                      <a:r>
                        <a:rPr lang="it-IT" sz="1200" dirty="0">
                          <a:solidFill>
                            <a:schemeClr val="bg2">
                              <a:lumMod val="50000"/>
                            </a:schemeClr>
                          </a:solidFill>
                          <a:latin typeface="Baskerville Old Face" panose="02020602080505020303" pitchFamily="18" charset="0"/>
                        </a:rPr>
                        <a:t> </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200" b="1" kern="1200" dirty="0">
                          <a:solidFill>
                            <a:schemeClr val="bg2">
                              <a:lumMod val="50000"/>
                            </a:schemeClr>
                          </a:solidFill>
                          <a:latin typeface="Baskerville Old Face" panose="02020602080505020303" pitchFamily="18" charset="0"/>
                          <a:ea typeface="+mn-ea"/>
                          <a:cs typeface="+mn-cs"/>
                        </a:rPr>
                        <a:t>% On the Total of Resources</a:t>
                      </a:r>
                      <a:endParaRPr lang="it-IT" sz="1200" b="1" kern="1200" dirty="0">
                        <a:solidFill>
                          <a:schemeClr val="bg2">
                            <a:lumMod val="50000"/>
                          </a:schemeClr>
                        </a:solidFill>
                        <a:latin typeface="Baskerville Old Face" panose="02020602080505020303" pitchFamily="18" charset="0"/>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lang="it-IT" sz="1200" b="1" kern="1200" dirty="0">
                        <a:solidFill>
                          <a:schemeClr val="bg2">
                            <a:lumMod val="50000"/>
                          </a:schemeClr>
                        </a:solidFill>
                        <a:latin typeface="Baskerville Old Face" panose="02020602080505020303" pitchFamily="18" charset="0"/>
                        <a:ea typeface="+mn-ea"/>
                        <a:cs typeface="+mn-cs"/>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200" b="1" kern="1200" dirty="0">
                          <a:solidFill>
                            <a:schemeClr val="bg2">
                              <a:lumMod val="50000"/>
                            </a:schemeClr>
                          </a:solidFill>
                          <a:latin typeface="Baskerville Old Face" panose="02020602080505020303" pitchFamily="18" charset="0"/>
                          <a:ea typeface="+mn-ea"/>
                          <a:cs typeface="+mn-cs"/>
                        </a:rPr>
                        <a:t>On the Total Resources for the Strategy</a:t>
                      </a:r>
                      <a:endParaRPr lang="it-IT" sz="1200" b="1" kern="1200" dirty="0">
                        <a:solidFill>
                          <a:schemeClr val="bg2">
                            <a:lumMod val="50000"/>
                          </a:schemeClr>
                        </a:solidFill>
                        <a:latin typeface="Baskerville Old Face" panose="02020602080505020303" pitchFamily="18" charset="0"/>
                        <a:ea typeface="+mn-ea"/>
                        <a:cs typeface="+mn-cs"/>
                      </a:endParaRPr>
                    </a:p>
                  </a:txBody>
                  <a:tcPr>
                    <a:solidFill>
                      <a:schemeClr val="bg1">
                        <a:lumMod val="95000"/>
                      </a:schemeClr>
                    </a:solidFill>
                  </a:tcPr>
                </a:tc>
                <a:extLst>
                  <a:ext uri="{0D108BD9-81ED-4DB2-BD59-A6C34878D82A}">
                    <a16:rowId xmlns:a16="http://schemas.microsoft.com/office/drawing/2014/main" val="2267275010"/>
                  </a:ext>
                </a:extLst>
              </a:tr>
              <a:tr h="0">
                <a:tc>
                  <a:txBody>
                    <a:bodyPr/>
                    <a:lstStyle/>
                    <a:p>
                      <a:pPr marL="0" algn="l" defTabSz="342900" rtl="0" eaLnBrk="1" latinLnBrk="0" hangingPunct="1"/>
                      <a:r>
                        <a:rPr lang="en-US" sz="1100" i="0" kern="1200" dirty="0">
                          <a:solidFill>
                            <a:schemeClr val="dk1"/>
                          </a:solidFill>
                          <a:latin typeface="Baskerville Old Face" panose="02020602080505020303" pitchFamily="18" charset="0"/>
                          <a:ea typeface="+mn-ea"/>
                          <a:cs typeface="+mn-cs"/>
                        </a:rPr>
                        <a:t>A - Development and innovation of local production chains and systems (agri-food, forestry, artisanal and manufacturing)</a:t>
                      </a:r>
                    </a:p>
                    <a:p>
                      <a:pPr marL="0" algn="l" defTabSz="342900" rtl="0" eaLnBrk="1" latinLnBrk="0" hangingPunct="1"/>
                      <a:endParaRPr lang="it-IT" sz="1100" i="0" kern="1200" dirty="0">
                        <a:solidFill>
                          <a:schemeClr val="dk1"/>
                        </a:solidFill>
                        <a:latin typeface="Baskerville Old Face" panose="02020602080505020303" pitchFamily="18" charset="0"/>
                        <a:ea typeface="+mn-ea"/>
                        <a:cs typeface="+mn-cs"/>
                      </a:endParaRPr>
                    </a:p>
                  </a:txBody>
                  <a:tcPr>
                    <a:solidFill>
                      <a:schemeClr val="bg1">
                        <a:lumMod val="95000"/>
                      </a:schemeClr>
                    </a:solidFill>
                  </a:tcPr>
                </a:tc>
                <a:tc>
                  <a:txBody>
                    <a:bodyPr/>
                    <a:lstStyle/>
                    <a:p>
                      <a:pPr marL="0" algn="ctr" defTabSz="342900" rtl="0" eaLnBrk="1" latinLnBrk="0" hangingPunct="1"/>
                      <a:r>
                        <a:rPr lang="it-IT" sz="1100" i="0" kern="1200" dirty="0">
                          <a:solidFill>
                            <a:schemeClr val="dk1"/>
                          </a:solidFill>
                          <a:latin typeface="Baskerville Old Face" panose="02020602080505020303" pitchFamily="18" charset="0"/>
                          <a:ea typeface="+mn-ea"/>
                          <a:cs typeface="+mn-cs"/>
                        </a:rPr>
                        <a:t>13</a:t>
                      </a:r>
                    </a:p>
                    <a:p>
                      <a:pPr marL="0" algn="ctr" defTabSz="342900" rtl="0" eaLnBrk="1" latinLnBrk="0" hangingPunct="1"/>
                      <a:endParaRPr lang="it-IT" sz="1100" i="0" kern="1200" dirty="0">
                        <a:solidFill>
                          <a:schemeClr val="dk1"/>
                        </a:solidFill>
                        <a:latin typeface="Baskerville Old Face" panose="02020602080505020303" pitchFamily="18" charset="0"/>
                        <a:ea typeface="+mn-ea"/>
                        <a:cs typeface="+mn-cs"/>
                      </a:endParaRPr>
                    </a:p>
                  </a:txBody>
                  <a:tcPr>
                    <a:solidFill>
                      <a:schemeClr val="bg1">
                        <a:lumMod val="95000"/>
                      </a:schemeClr>
                    </a:solidFill>
                  </a:tcPr>
                </a:tc>
                <a:tc>
                  <a:txBody>
                    <a:bodyPr/>
                    <a:lstStyle/>
                    <a:p>
                      <a:pPr algn="ctr"/>
                      <a:r>
                        <a:rPr lang="it-IT" sz="1100" i="0" dirty="0">
                          <a:latin typeface="Baskerville Old Face" panose="02020602080505020303" pitchFamily="18" charset="0"/>
                        </a:rPr>
                        <a:t>109</a:t>
                      </a:r>
                    </a:p>
                  </a:txBody>
                  <a:tcPr>
                    <a:solidFill>
                      <a:schemeClr val="bg1">
                        <a:lumMod val="95000"/>
                      </a:schemeClr>
                    </a:solidFill>
                  </a:tcPr>
                </a:tc>
                <a:tc>
                  <a:txBody>
                    <a:bodyPr/>
                    <a:lstStyle/>
                    <a:p>
                      <a:pPr algn="ctr"/>
                      <a:r>
                        <a:rPr lang="it-IT" sz="1100" i="0" dirty="0">
                          <a:latin typeface="Baskerville Old Face" panose="02020602080505020303" pitchFamily="18" charset="0"/>
                        </a:rPr>
                        <a:t>6.912.596,81</a:t>
                      </a:r>
                    </a:p>
                  </a:txBody>
                  <a:tcPr>
                    <a:solidFill>
                      <a:schemeClr val="bg1">
                        <a:lumMod val="95000"/>
                      </a:schemeClr>
                    </a:solidFill>
                  </a:tcPr>
                </a:tc>
                <a:tc>
                  <a:txBody>
                    <a:bodyPr/>
                    <a:lstStyle/>
                    <a:p>
                      <a:pPr algn="ctr"/>
                      <a:r>
                        <a:rPr lang="it-IT" sz="1100" i="0" dirty="0">
                          <a:latin typeface="Baskerville Old Face" panose="02020602080505020303" pitchFamily="18" charset="0"/>
                        </a:rPr>
                        <a:t>48 %</a:t>
                      </a:r>
                    </a:p>
                  </a:txBody>
                  <a:tcPr>
                    <a:solidFill>
                      <a:schemeClr val="bg1">
                        <a:lumMod val="95000"/>
                      </a:schemeClr>
                    </a:solidFill>
                  </a:tcPr>
                </a:tc>
                <a:tc>
                  <a:txBody>
                    <a:bodyPr/>
                    <a:lstStyle/>
                    <a:p>
                      <a:pPr algn="ctr"/>
                      <a:r>
                        <a:rPr lang="it-IT" sz="1100" i="0" dirty="0">
                          <a:latin typeface="Baskerville Old Face" panose="02020602080505020303" pitchFamily="18" charset="0"/>
                        </a:rPr>
                        <a:t>59 %</a:t>
                      </a:r>
                    </a:p>
                  </a:txBody>
                  <a:tcPr>
                    <a:solidFill>
                      <a:schemeClr val="bg1">
                        <a:lumMod val="95000"/>
                      </a:schemeClr>
                    </a:solidFill>
                  </a:tcPr>
                </a:tc>
                <a:extLst>
                  <a:ext uri="{0D108BD9-81ED-4DB2-BD59-A6C34878D82A}">
                    <a16:rowId xmlns:a16="http://schemas.microsoft.com/office/drawing/2014/main" val="4044603215"/>
                  </a:ext>
                </a:extLst>
              </a:tr>
              <a:tr h="222578">
                <a:tc>
                  <a:txBody>
                    <a:bodyPr/>
                    <a:lstStyle/>
                    <a:p>
                      <a:r>
                        <a:rPr lang="it-IT" sz="1100" i="0" dirty="0">
                          <a:latin typeface="Baskerville Old Face" panose="02020602080505020303" pitchFamily="18" charset="0"/>
                        </a:rPr>
                        <a:t>B - </a:t>
                      </a:r>
                      <a:r>
                        <a:rPr lang="it-IT" sz="1100" i="0" dirty="0" err="1">
                          <a:latin typeface="Baskerville Old Face" panose="02020602080505020303" pitchFamily="18" charset="0"/>
                        </a:rPr>
                        <a:t>Sustainable</a:t>
                      </a:r>
                      <a:r>
                        <a:rPr lang="it-IT" sz="1100" i="0" dirty="0">
                          <a:latin typeface="Baskerville Old Face" panose="02020602080505020303" pitchFamily="18" charset="0"/>
                        </a:rPr>
                        <a:t> </a:t>
                      </a:r>
                      <a:r>
                        <a:rPr lang="it-IT" sz="1100" i="0" dirty="0" err="1">
                          <a:latin typeface="Baskerville Old Face" panose="02020602080505020303" pitchFamily="18" charset="0"/>
                        </a:rPr>
                        <a:t>tourism</a:t>
                      </a:r>
                      <a:endParaRPr lang="it-IT" sz="1100" i="0" dirty="0">
                        <a:latin typeface="Baskerville Old Face" panose="02020602080505020303" pitchFamily="18" charset="0"/>
                      </a:endParaRPr>
                    </a:p>
                    <a:p>
                      <a:endParaRPr lang="it-IT" sz="1100" i="0" dirty="0">
                        <a:latin typeface="Baskerville Old Face" panose="02020602080505020303" pitchFamily="18" charset="0"/>
                      </a:endParaRPr>
                    </a:p>
                  </a:txBody>
                  <a:tcPr>
                    <a:solidFill>
                      <a:schemeClr val="bg1">
                        <a:lumMod val="95000"/>
                      </a:schemeClr>
                    </a:solidFill>
                  </a:tcPr>
                </a:tc>
                <a:tc>
                  <a:txBody>
                    <a:bodyPr/>
                    <a:lstStyle/>
                    <a:p>
                      <a:pPr algn="ctr"/>
                      <a:r>
                        <a:rPr lang="it-IT" sz="1100" i="0" dirty="0">
                          <a:latin typeface="Baskerville Old Face" panose="02020602080505020303" pitchFamily="18" charset="0"/>
                        </a:rPr>
                        <a:t>6</a:t>
                      </a:r>
                    </a:p>
                  </a:txBody>
                  <a:tcPr>
                    <a:solidFill>
                      <a:schemeClr val="bg1">
                        <a:lumMod val="95000"/>
                      </a:schemeClr>
                    </a:solidFill>
                  </a:tcPr>
                </a:tc>
                <a:tc>
                  <a:txBody>
                    <a:bodyPr/>
                    <a:lstStyle/>
                    <a:p>
                      <a:pPr algn="ctr"/>
                      <a:r>
                        <a:rPr lang="it-IT" sz="1100" i="0" dirty="0">
                          <a:latin typeface="Baskerville Old Face" panose="02020602080505020303" pitchFamily="18" charset="0"/>
                        </a:rPr>
                        <a:t>24</a:t>
                      </a:r>
                    </a:p>
                  </a:txBody>
                  <a:tcPr>
                    <a:solidFill>
                      <a:schemeClr val="bg1">
                        <a:lumMod val="95000"/>
                      </a:schemeClr>
                    </a:solidFill>
                  </a:tcPr>
                </a:tc>
                <a:tc>
                  <a:txBody>
                    <a:bodyPr/>
                    <a:lstStyle/>
                    <a:p>
                      <a:pPr algn="ctr"/>
                      <a:r>
                        <a:rPr lang="it-IT" sz="1100" i="0" dirty="0">
                          <a:latin typeface="Baskerville Old Face" panose="02020602080505020303" pitchFamily="18" charset="0"/>
                        </a:rPr>
                        <a:t>3.759.865,33</a:t>
                      </a:r>
                    </a:p>
                  </a:txBody>
                  <a:tcPr>
                    <a:solidFill>
                      <a:schemeClr val="bg1">
                        <a:lumMod val="95000"/>
                      </a:schemeClr>
                    </a:solidFill>
                  </a:tcPr>
                </a:tc>
                <a:tc>
                  <a:txBody>
                    <a:bodyPr/>
                    <a:lstStyle/>
                    <a:p>
                      <a:pPr algn="ctr"/>
                      <a:r>
                        <a:rPr lang="it-IT" sz="1100" i="0" dirty="0">
                          <a:latin typeface="Baskerville Old Face" panose="02020602080505020303" pitchFamily="18" charset="0"/>
                        </a:rPr>
                        <a:t>26 %</a:t>
                      </a:r>
                    </a:p>
                  </a:txBody>
                  <a:tcPr>
                    <a:solidFill>
                      <a:schemeClr val="bg1">
                        <a:lumMod val="95000"/>
                      </a:schemeClr>
                    </a:solidFill>
                  </a:tcPr>
                </a:tc>
                <a:tc>
                  <a:txBody>
                    <a:bodyPr/>
                    <a:lstStyle/>
                    <a:p>
                      <a:pPr algn="ctr"/>
                      <a:r>
                        <a:rPr lang="it-IT" sz="1100" i="0" dirty="0">
                          <a:latin typeface="Baskerville Old Face" panose="02020602080505020303" pitchFamily="18" charset="0"/>
                        </a:rPr>
                        <a:t>32 %</a:t>
                      </a:r>
                    </a:p>
                  </a:txBody>
                  <a:tcPr>
                    <a:solidFill>
                      <a:schemeClr val="bg1">
                        <a:lumMod val="95000"/>
                      </a:schemeClr>
                    </a:solidFill>
                  </a:tcPr>
                </a:tc>
                <a:extLst>
                  <a:ext uri="{0D108BD9-81ED-4DB2-BD59-A6C34878D82A}">
                    <a16:rowId xmlns:a16="http://schemas.microsoft.com/office/drawing/2014/main" val="3549597111"/>
                  </a:ext>
                </a:extLst>
              </a:tr>
              <a:tr h="590423">
                <a:tc>
                  <a:txBody>
                    <a:bodyPr/>
                    <a:lstStyle/>
                    <a:p>
                      <a:r>
                        <a:rPr lang="en-US" sz="1100" i="0" dirty="0">
                          <a:latin typeface="Baskerville Old Face" panose="02020602080505020303" pitchFamily="18" charset="0"/>
                        </a:rPr>
                        <a:t>C - Care and protection of the landscape, land use and biodiversity (animal and plant)</a:t>
                      </a:r>
                      <a:endParaRPr lang="it-IT" sz="1100" i="0" dirty="0">
                        <a:latin typeface="Baskerville Old Face" panose="02020602080505020303" pitchFamily="18" charset="0"/>
                      </a:endParaRPr>
                    </a:p>
                  </a:txBody>
                  <a:tcPr>
                    <a:solidFill>
                      <a:schemeClr val="bg1">
                        <a:lumMod val="95000"/>
                      </a:schemeClr>
                    </a:solidFill>
                  </a:tcPr>
                </a:tc>
                <a:tc>
                  <a:txBody>
                    <a:bodyPr/>
                    <a:lstStyle/>
                    <a:p>
                      <a:pPr algn="ctr"/>
                      <a:r>
                        <a:rPr lang="it-IT" sz="1100" i="0" dirty="0">
                          <a:latin typeface="Baskerville Old Face" panose="02020602080505020303" pitchFamily="18" charset="0"/>
                        </a:rPr>
                        <a:t>5</a:t>
                      </a:r>
                    </a:p>
                  </a:txBody>
                  <a:tcPr>
                    <a:solidFill>
                      <a:schemeClr val="bg1">
                        <a:lumMod val="95000"/>
                      </a:schemeClr>
                    </a:solidFill>
                  </a:tcPr>
                </a:tc>
                <a:tc>
                  <a:txBody>
                    <a:bodyPr/>
                    <a:lstStyle/>
                    <a:p>
                      <a:pPr algn="ctr"/>
                      <a:r>
                        <a:rPr lang="it-IT" sz="1100" b="0" i="0" dirty="0">
                          <a:latin typeface="Baskerville Old Face" panose="02020602080505020303" pitchFamily="18" charset="0"/>
                        </a:rPr>
                        <a:t>31</a:t>
                      </a:r>
                    </a:p>
                  </a:txBody>
                  <a:tcPr>
                    <a:solidFill>
                      <a:schemeClr val="bg1">
                        <a:lumMod val="95000"/>
                      </a:schemeClr>
                    </a:solidFill>
                  </a:tcPr>
                </a:tc>
                <a:tc>
                  <a:txBody>
                    <a:bodyPr/>
                    <a:lstStyle/>
                    <a:p>
                      <a:pPr algn="ctr"/>
                      <a:r>
                        <a:rPr lang="it-IT" sz="1100" i="0" dirty="0">
                          <a:latin typeface="Baskerville Old Face" panose="02020602080505020303" pitchFamily="18" charset="0"/>
                        </a:rPr>
                        <a:t>558.221,14</a:t>
                      </a:r>
                    </a:p>
                  </a:txBody>
                  <a:tcPr>
                    <a:solidFill>
                      <a:schemeClr val="bg1">
                        <a:lumMod val="95000"/>
                      </a:schemeClr>
                    </a:solidFill>
                  </a:tcPr>
                </a:tc>
                <a:tc>
                  <a:txBody>
                    <a:bodyPr/>
                    <a:lstStyle/>
                    <a:p>
                      <a:pPr algn="ctr"/>
                      <a:r>
                        <a:rPr lang="it-IT" sz="1100" i="0" dirty="0">
                          <a:latin typeface="Baskerville Old Face" panose="02020602080505020303" pitchFamily="18" charset="0"/>
                        </a:rPr>
                        <a:t>4 %</a:t>
                      </a:r>
                    </a:p>
                  </a:txBody>
                  <a:tcPr>
                    <a:solidFill>
                      <a:schemeClr val="bg1">
                        <a:lumMod val="95000"/>
                      </a:schemeClr>
                    </a:solidFill>
                  </a:tcPr>
                </a:tc>
                <a:tc>
                  <a:txBody>
                    <a:bodyPr/>
                    <a:lstStyle/>
                    <a:p>
                      <a:pPr algn="ctr"/>
                      <a:r>
                        <a:rPr lang="it-IT" sz="1100" i="0" dirty="0">
                          <a:latin typeface="Baskerville Old Face" panose="02020602080505020303" pitchFamily="18" charset="0"/>
                        </a:rPr>
                        <a:t>5 %</a:t>
                      </a:r>
                    </a:p>
                  </a:txBody>
                  <a:tcPr>
                    <a:solidFill>
                      <a:schemeClr val="bg1">
                        <a:lumMod val="95000"/>
                      </a:schemeClr>
                    </a:solidFill>
                  </a:tcPr>
                </a:tc>
                <a:extLst>
                  <a:ext uri="{0D108BD9-81ED-4DB2-BD59-A6C34878D82A}">
                    <a16:rowId xmlns:a16="http://schemas.microsoft.com/office/drawing/2014/main" val="2699258597"/>
                  </a:ext>
                </a:extLst>
              </a:tr>
              <a:tr h="333673">
                <a:tc>
                  <a:txBody>
                    <a:bodyPr/>
                    <a:lstStyle/>
                    <a:p>
                      <a:r>
                        <a:rPr lang="it-IT" sz="1100" i="0" kern="1200" dirty="0" err="1">
                          <a:solidFill>
                            <a:schemeClr val="dk1"/>
                          </a:solidFill>
                          <a:latin typeface="Baskerville Old Face" panose="02020602080505020303" pitchFamily="18" charset="0"/>
                          <a:ea typeface="+mn-ea"/>
                          <a:cs typeface="+mn-cs"/>
                        </a:rPr>
                        <a:t>Cooperation</a:t>
                      </a:r>
                      <a:r>
                        <a:rPr lang="it-IT" sz="1100" i="0" kern="1200" dirty="0">
                          <a:solidFill>
                            <a:schemeClr val="dk1"/>
                          </a:solidFill>
                          <a:latin typeface="Baskerville Old Face" panose="02020602080505020303" pitchFamily="18" charset="0"/>
                          <a:ea typeface="+mn-ea"/>
                          <a:cs typeface="+mn-cs"/>
                        </a:rPr>
                        <a:t> </a:t>
                      </a:r>
                    </a:p>
                  </a:txBody>
                  <a:tcPr>
                    <a:solidFill>
                      <a:schemeClr val="bg1">
                        <a:lumMod val="95000"/>
                      </a:schemeClr>
                    </a:solidFill>
                  </a:tcPr>
                </a:tc>
                <a:tc>
                  <a:txBody>
                    <a:bodyPr/>
                    <a:lstStyle/>
                    <a:p>
                      <a:pPr algn="ctr"/>
                      <a:r>
                        <a:rPr lang="it-IT" sz="1100" i="0" dirty="0">
                          <a:latin typeface="Baskerville Old Face" panose="02020602080505020303" pitchFamily="18" charset="0"/>
                        </a:rPr>
                        <a:t>3</a:t>
                      </a:r>
                    </a:p>
                  </a:txBody>
                  <a:tcPr>
                    <a:solidFill>
                      <a:schemeClr val="bg1">
                        <a:lumMod val="95000"/>
                      </a:schemeClr>
                    </a:solidFill>
                  </a:tcPr>
                </a:tc>
                <a:tc>
                  <a:txBody>
                    <a:bodyPr/>
                    <a:lstStyle/>
                    <a:p>
                      <a:pPr algn="ctr"/>
                      <a:endParaRPr lang="it-IT" sz="1100" b="0" i="0" dirty="0">
                        <a:latin typeface="Baskerville Old Face" panose="02020602080505020303" pitchFamily="18" charset="0"/>
                      </a:endParaRPr>
                    </a:p>
                  </a:txBody>
                  <a:tcPr>
                    <a:solidFill>
                      <a:schemeClr val="bg1">
                        <a:lumMod val="95000"/>
                      </a:schemeClr>
                    </a:solidFill>
                  </a:tcPr>
                </a:tc>
                <a:tc>
                  <a:txBody>
                    <a:bodyPr/>
                    <a:lstStyle/>
                    <a:p>
                      <a:pPr algn="ctr"/>
                      <a:r>
                        <a:rPr lang="it-IT" sz="1100" i="0" dirty="0">
                          <a:latin typeface="Baskerville Old Face" panose="02020602080505020303" pitchFamily="18" charset="0"/>
                        </a:rPr>
                        <a:t>427.497,23</a:t>
                      </a:r>
                    </a:p>
                  </a:txBody>
                  <a:tcPr>
                    <a:solidFill>
                      <a:schemeClr val="bg1">
                        <a:lumMod val="95000"/>
                      </a:schemeClr>
                    </a:solidFill>
                  </a:tcPr>
                </a:tc>
                <a:tc>
                  <a:txBody>
                    <a:bodyPr/>
                    <a:lstStyle/>
                    <a:p>
                      <a:pPr algn="ctr"/>
                      <a:r>
                        <a:rPr lang="it-IT" sz="1100" i="0" dirty="0">
                          <a:latin typeface="Baskerville Old Face" panose="02020602080505020303" pitchFamily="18" charset="0"/>
                        </a:rPr>
                        <a:t>3 %</a:t>
                      </a:r>
                    </a:p>
                  </a:txBody>
                  <a:tcPr>
                    <a:solidFill>
                      <a:schemeClr val="bg1">
                        <a:lumMod val="95000"/>
                      </a:schemeClr>
                    </a:solidFill>
                  </a:tcPr>
                </a:tc>
                <a:tc>
                  <a:txBody>
                    <a:bodyPr/>
                    <a:lstStyle/>
                    <a:p>
                      <a:pPr algn="ctr"/>
                      <a:r>
                        <a:rPr lang="it-IT" sz="1100" i="0" dirty="0">
                          <a:latin typeface="Baskerville Old Face" panose="02020602080505020303" pitchFamily="18" charset="0"/>
                        </a:rPr>
                        <a:t>4 %</a:t>
                      </a:r>
                    </a:p>
                  </a:txBody>
                  <a:tcPr>
                    <a:solidFill>
                      <a:schemeClr val="bg1">
                        <a:lumMod val="95000"/>
                      </a:schemeClr>
                    </a:solidFill>
                  </a:tcPr>
                </a:tc>
                <a:extLst>
                  <a:ext uri="{0D108BD9-81ED-4DB2-BD59-A6C34878D82A}">
                    <a16:rowId xmlns:a16="http://schemas.microsoft.com/office/drawing/2014/main" val="2769000011"/>
                  </a:ext>
                </a:extLst>
              </a:tr>
              <a:tr h="338618">
                <a:tc>
                  <a:txBody>
                    <a:bodyPr/>
                    <a:lstStyle/>
                    <a:p>
                      <a:pPr algn="r"/>
                      <a:r>
                        <a:rPr lang="it-IT" sz="1100" i="0" dirty="0">
                          <a:latin typeface="Baskerville Old Face" panose="02020602080505020303" pitchFamily="18" charset="0"/>
                        </a:rPr>
                        <a:t>TOTAL</a:t>
                      </a:r>
                    </a:p>
                  </a:txBody>
                  <a:tcPr>
                    <a:solidFill>
                      <a:schemeClr val="bg1">
                        <a:lumMod val="95000"/>
                      </a:schemeClr>
                    </a:solidFill>
                  </a:tcPr>
                </a:tc>
                <a:tc>
                  <a:txBody>
                    <a:bodyPr/>
                    <a:lstStyle/>
                    <a:p>
                      <a:pPr algn="ctr"/>
                      <a:r>
                        <a:rPr lang="it-IT" sz="1100" i="0" dirty="0">
                          <a:latin typeface="Baskerville Old Face" panose="02020602080505020303" pitchFamily="18" charset="0"/>
                        </a:rPr>
                        <a:t>27</a:t>
                      </a:r>
                    </a:p>
                  </a:txBody>
                  <a:tcPr>
                    <a:solidFill>
                      <a:schemeClr val="bg1">
                        <a:lumMod val="95000"/>
                      </a:schemeClr>
                    </a:solidFill>
                  </a:tcPr>
                </a:tc>
                <a:tc>
                  <a:txBody>
                    <a:bodyPr/>
                    <a:lstStyle/>
                    <a:p>
                      <a:pPr algn="ctr"/>
                      <a:r>
                        <a:rPr lang="it-IT" sz="1100" b="0" i="0" dirty="0">
                          <a:latin typeface="Baskerville Old Face" panose="02020602080505020303" pitchFamily="18" charset="0"/>
                        </a:rPr>
                        <a:t>164</a:t>
                      </a:r>
                    </a:p>
                  </a:txBody>
                  <a:tcPr>
                    <a:solidFill>
                      <a:schemeClr val="bg1">
                        <a:lumMod val="95000"/>
                      </a:schemeClr>
                    </a:solidFill>
                  </a:tcPr>
                </a:tc>
                <a:tc>
                  <a:txBody>
                    <a:bodyPr/>
                    <a:lstStyle/>
                    <a:p>
                      <a:pPr algn="ctr"/>
                      <a:r>
                        <a:rPr lang="it-IT" sz="1100" i="0" dirty="0">
                          <a:latin typeface="Baskerville Old Face" panose="02020602080505020303" pitchFamily="18" charset="0"/>
                        </a:rPr>
                        <a:t>11.658.180,51</a:t>
                      </a:r>
                    </a:p>
                  </a:txBody>
                  <a:tcPr>
                    <a:solidFill>
                      <a:schemeClr val="bg1">
                        <a:lumMod val="95000"/>
                      </a:schemeClr>
                    </a:solidFill>
                  </a:tcPr>
                </a:tc>
                <a:tc>
                  <a:txBody>
                    <a:bodyPr/>
                    <a:lstStyle/>
                    <a:p>
                      <a:pPr algn="ctr"/>
                      <a:r>
                        <a:rPr lang="it-IT" sz="1100" i="0" dirty="0">
                          <a:latin typeface="Baskerville Old Face" panose="02020602080505020303" pitchFamily="18" charset="0"/>
                        </a:rPr>
                        <a:t>81 %</a:t>
                      </a:r>
                    </a:p>
                  </a:txBody>
                  <a:tcPr>
                    <a:solidFill>
                      <a:schemeClr val="bg1">
                        <a:lumMod val="95000"/>
                      </a:schemeClr>
                    </a:solidFill>
                  </a:tcPr>
                </a:tc>
                <a:tc>
                  <a:txBody>
                    <a:bodyPr/>
                    <a:lstStyle/>
                    <a:p>
                      <a:pPr algn="ctr"/>
                      <a:r>
                        <a:rPr lang="it-IT" sz="1100" i="0" dirty="0">
                          <a:latin typeface="Baskerville Old Face" panose="02020602080505020303" pitchFamily="18" charset="0"/>
                        </a:rPr>
                        <a:t>100%</a:t>
                      </a:r>
                    </a:p>
                  </a:txBody>
                  <a:tcPr>
                    <a:solidFill>
                      <a:schemeClr val="bg1">
                        <a:lumMod val="95000"/>
                      </a:schemeClr>
                    </a:solidFill>
                  </a:tcPr>
                </a:tc>
                <a:extLst>
                  <a:ext uri="{0D108BD9-81ED-4DB2-BD59-A6C34878D82A}">
                    <a16:rowId xmlns:a16="http://schemas.microsoft.com/office/drawing/2014/main" val="2021360969"/>
                  </a:ext>
                </a:extLst>
              </a:tr>
              <a:tr h="333673">
                <a:tc>
                  <a:txBody>
                    <a:bodyPr/>
                    <a:lstStyle/>
                    <a:p>
                      <a:r>
                        <a:rPr lang="it-IT" sz="1100" i="0" kern="1200" dirty="0">
                          <a:solidFill>
                            <a:schemeClr val="dk1"/>
                          </a:solidFill>
                          <a:latin typeface="Baskerville Old Face" panose="02020602080505020303" pitchFamily="18" charset="0"/>
                          <a:ea typeface="+mn-ea"/>
                          <a:cs typeface="+mn-cs"/>
                        </a:rPr>
                        <a:t>Management and Animation </a:t>
                      </a:r>
                      <a:r>
                        <a:rPr lang="it-IT" sz="1100" i="0" kern="1200" dirty="0" err="1">
                          <a:solidFill>
                            <a:schemeClr val="dk1"/>
                          </a:solidFill>
                          <a:latin typeface="Baskerville Old Face" panose="02020602080505020303" pitchFamily="18" charset="0"/>
                          <a:ea typeface="+mn-ea"/>
                          <a:cs typeface="+mn-cs"/>
                        </a:rPr>
                        <a:t>Expenses</a:t>
                      </a:r>
                      <a:endParaRPr lang="it-IT" sz="1100" i="0" kern="1200" dirty="0">
                        <a:solidFill>
                          <a:schemeClr val="dk1"/>
                        </a:solidFill>
                        <a:latin typeface="Baskerville Old Face" panose="02020602080505020303" pitchFamily="18" charset="0"/>
                        <a:ea typeface="+mn-ea"/>
                        <a:cs typeface="+mn-cs"/>
                      </a:endParaRPr>
                    </a:p>
                  </a:txBody>
                  <a:tcPr>
                    <a:solidFill>
                      <a:schemeClr val="bg1">
                        <a:lumMod val="75000"/>
                      </a:schemeClr>
                    </a:solidFill>
                  </a:tcPr>
                </a:tc>
                <a:tc>
                  <a:txBody>
                    <a:bodyPr/>
                    <a:lstStyle/>
                    <a:p>
                      <a:pPr algn="ctr"/>
                      <a:endParaRPr lang="it-IT" sz="1100" i="0" dirty="0">
                        <a:latin typeface="Baskerville Old Face" panose="02020602080505020303" pitchFamily="18" charset="0"/>
                      </a:endParaRPr>
                    </a:p>
                  </a:txBody>
                  <a:tcPr>
                    <a:solidFill>
                      <a:schemeClr val="bg1">
                        <a:lumMod val="75000"/>
                      </a:schemeClr>
                    </a:solidFill>
                  </a:tcPr>
                </a:tc>
                <a:tc>
                  <a:txBody>
                    <a:bodyPr/>
                    <a:lstStyle/>
                    <a:p>
                      <a:pPr algn="ctr"/>
                      <a:endParaRPr lang="it-IT" sz="1100" b="0" i="0" dirty="0">
                        <a:latin typeface="Baskerville Old Face" panose="02020602080505020303" pitchFamily="18" charset="0"/>
                      </a:endParaRPr>
                    </a:p>
                  </a:txBody>
                  <a:tcPr>
                    <a:solidFill>
                      <a:schemeClr val="bg1">
                        <a:lumMod val="75000"/>
                      </a:schemeClr>
                    </a:solidFill>
                  </a:tcPr>
                </a:tc>
                <a:tc>
                  <a:txBody>
                    <a:bodyPr/>
                    <a:lstStyle/>
                    <a:p>
                      <a:pPr algn="ctr"/>
                      <a:r>
                        <a:rPr lang="it-IT" sz="1100" i="0" dirty="0">
                          <a:latin typeface="Baskerville Old Face" panose="02020602080505020303" pitchFamily="18" charset="0"/>
                        </a:rPr>
                        <a:t>2.675.419,56</a:t>
                      </a:r>
                    </a:p>
                  </a:txBody>
                  <a:tcPr>
                    <a:solidFill>
                      <a:schemeClr val="bg1">
                        <a:lumMod val="75000"/>
                      </a:schemeClr>
                    </a:solidFill>
                  </a:tcPr>
                </a:tc>
                <a:tc>
                  <a:txBody>
                    <a:bodyPr/>
                    <a:lstStyle/>
                    <a:p>
                      <a:pPr algn="ctr"/>
                      <a:r>
                        <a:rPr lang="it-IT" sz="1100" i="0" dirty="0">
                          <a:latin typeface="Baskerville Old Face" panose="02020602080505020303" pitchFamily="18" charset="0"/>
                        </a:rPr>
                        <a:t>19 %</a:t>
                      </a:r>
                    </a:p>
                  </a:txBody>
                  <a:tcPr>
                    <a:solidFill>
                      <a:schemeClr val="bg1">
                        <a:lumMod val="75000"/>
                      </a:schemeClr>
                    </a:solidFill>
                  </a:tcPr>
                </a:tc>
                <a:tc>
                  <a:txBody>
                    <a:bodyPr/>
                    <a:lstStyle/>
                    <a:p>
                      <a:pPr algn="ctr"/>
                      <a:endParaRPr lang="it-IT" sz="1100" i="0" dirty="0">
                        <a:latin typeface="Baskerville Old Face" panose="02020602080505020303" pitchFamily="18" charset="0"/>
                      </a:endParaRPr>
                    </a:p>
                  </a:txBody>
                  <a:tcPr>
                    <a:solidFill>
                      <a:schemeClr val="bg1">
                        <a:lumMod val="75000"/>
                      </a:schemeClr>
                    </a:solidFill>
                  </a:tcPr>
                </a:tc>
                <a:extLst>
                  <a:ext uri="{0D108BD9-81ED-4DB2-BD59-A6C34878D82A}">
                    <a16:rowId xmlns:a16="http://schemas.microsoft.com/office/drawing/2014/main" val="1402483274"/>
                  </a:ext>
                </a:extLst>
              </a:tr>
              <a:tr h="333673">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it-IT" sz="1100" i="0" dirty="0">
                          <a:latin typeface="Baskerville Old Face" panose="02020602080505020303" pitchFamily="18" charset="0"/>
                        </a:rPr>
                        <a:t>TOTAL</a:t>
                      </a:r>
                    </a:p>
                  </a:txBody>
                  <a:tcPr>
                    <a:solidFill>
                      <a:schemeClr val="bg1">
                        <a:lumMod val="75000"/>
                      </a:schemeClr>
                    </a:solidFill>
                  </a:tcPr>
                </a:tc>
                <a:tc>
                  <a:txBody>
                    <a:bodyPr/>
                    <a:lstStyle/>
                    <a:p>
                      <a:pPr algn="ctr"/>
                      <a:endParaRPr lang="it-IT" sz="1100" i="0" dirty="0">
                        <a:latin typeface="Baskerville Old Face" panose="02020602080505020303" pitchFamily="18" charset="0"/>
                      </a:endParaRPr>
                    </a:p>
                  </a:txBody>
                  <a:tcPr>
                    <a:solidFill>
                      <a:schemeClr val="bg1">
                        <a:lumMod val="75000"/>
                      </a:schemeClr>
                    </a:solidFill>
                  </a:tcPr>
                </a:tc>
                <a:tc>
                  <a:txBody>
                    <a:bodyPr/>
                    <a:lstStyle/>
                    <a:p>
                      <a:pPr algn="ctr"/>
                      <a:endParaRPr lang="it-IT" sz="1100" b="0" i="0" dirty="0">
                        <a:latin typeface="Baskerville Old Face" panose="02020602080505020303" pitchFamily="18" charset="0"/>
                      </a:endParaRPr>
                    </a:p>
                  </a:txBody>
                  <a:tcPr>
                    <a:solidFill>
                      <a:schemeClr val="bg1">
                        <a:lumMod val="75000"/>
                      </a:schemeClr>
                    </a:solidFill>
                  </a:tcPr>
                </a:tc>
                <a:tc>
                  <a:txBody>
                    <a:bodyPr/>
                    <a:lstStyle/>
                    <a:p>
                      <a:pPr algn="ctr"/>
                      <a:r>
                        <a:rPr lang="it-IT" sz="1100" i="0" dirty="0">
                          <a:latin typeface="Baskerville Old Face" panose="02020602080505020303" pitchFamily="18" charset="0"/>
                        </a:rPr>
                        <a:t>14.333.600,07</a:t>
                      </a:r>
                    </a:p>
                  </a:txBody>
                  <a:tcPr>
                    <a:solidFill>
                      <a:schemeClr val="bg1">
                        <a:lumMod val="75000"/>
                      </a:schemeClr>
                    </a:solidFill>
                  </a:tcPr>
                </a:tc>
                <a:tc>
                  <a:txBody>
                    <a:bodyPr/>
                    <a:lstStyle/>
                    <a:p>
                      <a:pPr algn="ctr"/>
                      <a:r>
                        <a:rPr lang="it-IT" sz="1100" i="0" dirty="0">
                          <a:latin typeface="Baskerville Old Face" panose="02020602080505020303" pitchFamily="18" charset="0"/>
                        </a:rPr>
                        <a:t>100%</a:t>
                      </a:r>
                    </a:p>
                  </a:txBody>
                  <a:tcPr>
                    <a:solidFill>
                      <a:schemeClr val="bg1">
                        <a:lumMod val="75000"/>
                      </a:schemeClr>
                    </a:solidFill>
                  </a:tcPr>
                </a:tc>
                <a:tc>
                  <a:txBody>
                    <a:bodyPr/>
                    <a:lstStyle/>
                    <a:p>
                      <a:pPr algn="ctr"/>
                      <a:endParaRPr lang="it-IT" sz="1100" i="0" dirty="0">
                        <a:latin typeface="Baskerville Old Face" panose="02020602080505020303" pitchFamily="18" charset="0"/>
                      </a:endParaRPr>
                    </a:p>
                  </a:txBody>
                  <a:tcPr>
                    <a:solidFill>
                      <a:schemeClr val="bg1">
                        <a:lumMod val="75000"/>
                      </a:schemeClr>
                    </a:solidFill>
                  </a:tcPr>
                </a:tc>
                <a:extLst>
                  <a:ext uri="{0D108BD9-81ED-4DB2-BD59-A6C34878D82A}">
                    <a16:rowId xmlns:a16="http://schemas.microsoft.com/office/drawing/2014/main" val="2421561929"/>
                  </a:ext>
                </a:extLst>
              </a:tr>
            </a:tbl>
          </a:graphicData>
        </a:graphic>
      </p:graphicFrame>
    </p:spTree>
    <p:extLst>
      <p:ext uri="{BB962C8B-B14F-4D97-AF65-F5344CB8AC3E}">
        <p14:creationId xmlns:p14="http://schemas.microsoft.com/office/powerpoint/2010/main" val="1156538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C4F15-38FE-8C01-4A1D-5378BBEBAA3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805BC5C-607B-9EED-B767-A756106E6B0D}"/>
              </a:ext>
            </a:extLst>
          </p:cNvPr>
          <p:cNvSpPr>
            <a:spLocks noGrp="1"/>
          </p:cNvSpPr>
          <p:nvPr>
            <p:ph type="title"/>
          </p:nvPr>
        </p:nvSpPr>
        <p:spPr>
          <a:xfrm>
            <a:off x="162793" y="197327"/>
            <a:ext cx="6876472" cy="946922"/>
          </a:xfrm>
        </p:spPr>
        <p:txBody>
          <a:bodyPr>
            <a:normAutofit fontScale="90000"/>
          </a:bodyPr>
          <a:lstStyle/>
          <a:p>
            <a:r>
              <a:rPr lang="it-IT" sz="1800" b="1" dirty="0">
                <a:solidFill>
                  <a:srgbClr val="339933"/>
                </a:solidFill>
                <a:latin typeface="Helvetica" panose="020B0604020202020204" pitchFamily="34" charset="0"/>
                <a:cs typeface="Helvetica" panose="020B0604020202020204" pitchFamily="34" charset="0"/>
              </a:rPr>
              <a:t>INTER-TERRITORIAL COOPERATION PROJECTS: </a:t>
            </a:r>
            <a:br>
              <a:rPr lang="it-IT"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Walking the Pilgrimage Routes from the Apennines to the Po Delta: “CAMMINI (Paths)"</a:t>
            </a:r>
            <a:br>
              <a:rPr lang="en-US" dirty="0"/>
            </a:br>
            <a:endParaRPr lang="it-IT" dirty="0"/>
          </a:p>
        </p:txBody>
      </p:sp>
      <p:sp>
        <p:nvSpPr>
          <p:cNvPr id="3" name="Segnaposto contenuto 2">
            <a:extLst>
              <a:ext uri="{FF2B5EF4-FFF2-40B4-BE49-F238E27FC236}">
                <a16:creationId xmlns:a16="http://schemas.microsoft.com/office/drawing/2014/main" id="{8D7262ED-8D1C-3195-C3EF-DC78045EC430}"/>
              </a:ext>
            </a:extLst>
          </p:cNvPr>
          <p:cNvSpPr>
            <a:spLocks noGrp="1"/>
          </p:cNvSpPr>
          <p:nvPr>
            <p:ph idx="1"/>
          </p:nvPr>
        </p:nvSpPr>
        <p:spPr>
          <a:xfrm>
            <a:off x="162793" y="1197703"/>
            <a:ext cx="3572163" cy="1415759"/>
          </a:xfrm>
        </p:spPr>
        <p:txBody>
          <a:bodyPr>
            <a:normAutofit/>
          </a:bodyPr>
          <a:lstStyle/>
          <a:p>
            <a:pPr marL="144000" algn="l" fontAlgn="base">
              <a:spcBef>
                <a:spcPts val="0"/>
              </a:spcBef>
              <a:buNone/>
            </a:pPr>
            <a:r>
              <a:rPr lang="it-IT" sz="1200" b="0" i="0" dirty="0">
                <a:solidFill>
                  <a:schemeClr val="bg2">
                    <a:lumMod val="25000"/>
                  </a:schemeClr>
                </a:solidFill>
                <a:effectLst/>
                <a:latin typeface="Lato" panose="020F0502020204030203" pitchFamily="34" charset="0"/>
              </a:rPr>
              <a:t>Total budget </a:t>
            </a:r>
            <a:r>
              <a:rPr lang="it-IT" sz="1200" b="1" i="0" dirty="0">
                <a:solidFill>
                  <a:schemeClr val="accent2">
                    <a:lumMod val="50000"/>
                  </a:schemeClr>
                </a:solidFill>
                <a:effectLst/>
                <a:latin typeface="Lato" panose="020F0502020204030203" pitchFamily="34" charset="0"/>
              </a:rPr>
              <a:t>EUR 875.206,00</a:t>
            </a:r>
          </a:p>
          <a:p>
            <a:pPr marL="144000" algn="l" fontAlgn="base">
              <a:spcBef>
                <a:spcPts val="0"/>
              </a:spcBef>
              <a:buNone/>
            </a:pPr>
            <a:r>
              <a:rPr lang="it-IT" sz="1200" b="0" i="0" dirty="0">
                <a:solidFill>
                  <a:schemeClr val="bg2">
                    <a:lumMod val="25000"/>
                  </a:schemeClr>
                </a:solidFill>
                <a:effectLst/>
                <a:latin typeface="Lato" panose="020F0502020204030203" pitchFamily="34" charset="0"/>
              </a:rPr>
              <a:t>PARTNERS: </a:t>
            </a:r>
            <a:r>
              <a:rPr lang="it-IT" sz="1200" b="0" i="0" dirty="0" err="1">
                <a:solidFill>
                  <a:schemeClr val="bg2">
                    <a:lumMod val="25000"/>
                  </a:schemeClr>
                </a:solidFill>
                <a:effectLst/>
                <a:latin typeface="Lato" panose="020F0502020204030203" pitchFamily="34" charset="0"/>
              </a:rPr>
              <a:t>All</a:t>
            </a:r>
            <a:r>
              <a:rPr lang="it-IT" sz="1200" b="0" i="0" dirty="0">
                <a:solidFill>
                  <a:schemeClr val="bg2">
                    <a:lumMod val="25000"/>
                  </a:schemeClr>
                </a:solidFill>
                <a:effectLst/>
                <a:latin typeface="Lato" panose="020F0502020204030203" pitchFamily="34" charset="0"/>
              </a:rPr>
              <a:t> LAG of Emilia Romagna </a:t>
            </a:r>
            <a:r>
              <a:rPr lang="it-IT" sz="1200" b="0" i="0" dirty="0" err="1">
                <a:solidFill>
                  <a:schemeClr val="bg2">
                    <a:lumMod val="25000"/>
                  </a:schemeClr>
                </a:solidFill>
                <a:effectLst/>
                <a:latin typeface="Lato" panose="020F0502020204030203" pitchFamily="34" charset="0"/>
              </a:rPr>
              <a:t>Region</a:t>
            </a:r>
            <a:r>
              <a:rPr lang="it-IT" sz="1200" b="0" i="0" dirty="0">
                <a:solidFill>
                  <a:schemeClr val="bg2">
                    <a:lumMod val="25000"/>
                  </a:schemeClr>
                </a:solidFill>
                <a:effectLst/>
                <a:latin typeface="Lato" panose="020F0502020204030203" pitchFamily="34" charset="0"/>
              </a:rPr>
              <a:t> </a:t>
            </a:r>
          </a:p>
          <a:p>
            <a:pPr marL="144000" algn="l" fontAlgn="base">
              <a:spcBef>
                <a:spcPts val="0"/>
              </a:spcBef>
              <a:buFont typeface="Wingdings" panose="05000000000000000000" pitchFamily="2" charset="2"/>
              <a:buChar char="ü"/>
            </a:pPr>
            <a:r>
              <a:rPr lang="it-IT" sz="1200" b="0" i="0" dirty="0">
                <a:solidFill>
                  <a:schemeClr val="bg2">
                    <a:lumMod val="25000"/>
                  </a:schemeClr>
                </a:solidFill>
                <a:effectLst/>
                <a:latin typeface="Lato" panose="020F0502020204030203" pitchFamily="34" charset="0"/>
              </a:rPr>
              <a:t>LAG Valli Marecchia e Conca; </a:t>
            </a:r>
          </a:p>
          <a:p>
            <a:pPr marL="144000" algn="l" fontAlgn="base">
              <a:spcBef>
                <a:spcPts val="0"/>
              </a:spcBef>
              <a:buFont typeface="Wingdings" panose="05000000000000000000" pitchFamily="2" charset="2"/>
              <a:buChar char="ü"/>
            </a:pPr>
            <a:r>
              <a:rPr lang="it-IT" sz="1200" b="0" i="0" dirty="0">
                <a:solidFill>
                  <a:schemeClr val="bg2">
                    <a:lumMod val="25000"/>
                  </a:schemeClr>
                </a:solidFill>
                <a:effectLst/>
                <a:latin typeface="Lato" panose="020F0502020204030203" pitchFamily="34" charset="0"/>
              </a:rPr>
              <a:t>LAG Delta 2000</a:t>
            </a:r>
          </a:p>
          <a:p>
            <a:pPr marL="144000" algn="l" fontAlgn="base">
              <a:spcBef>
                <a:spcPts val="0"/>
              </a:spcBef>
              <a:buFont typeface="Wingdings" panose="05000000000000000000" pitchFamily="2" charset="2"/>
              <a:buChar char="ü"/>
            </a:pPr>
            <a:r>
              <a:rPr lang="it-IT" sz="1200" dirty="0">
                <a:solidFill>
                  <a:schemeClr val="bg2">
                    <a:lumMod val="25000"/>
                  </a:schemeClr>
                </a:solidFill>
                <a:latin typeface="Lato" panose="020F0502020204030203" pitchFamily="34" charset="0"/>
              </a:rPr>
              <a:t>LAG </a:t>
            </a:r>
            <a:r>
              <a:rPr lang="it-IT" sz="1200" b="0" i="0" dirty="0">
                <a:solidFill>
                  <a:schemeClr val="bg2">
                    <a:lumMod val="25000"/>
                  </a:schemeClr>
                </a:solidFill>
                <a:effectLst/>
                <a:latin typeface="Lato" panose="020F0502020204030203" pitchFamily="34" charset="0"/>
              </a:rPr>
              <a:t>Del Ducato</a:t>
            </a:r>
          </a:p>
          <a:p>
            <a:pPr marL="144000" algn="l" fontAlgn="base">
              <a:spcBef>
                <a:spcPts val="0"/>
              </a:spcBef>
              <a:buFont typeface="Wingdings" panose="05000000000000000000" pitchFamily="2" charset="2"/>
              <a:buChar char="ü"/>
            </a:pPr>
            <a:r>
              <a:rPr lang="it-IT" sz="1200" dirty="0">
                <a:solidFill>
                  <a:schemeClr val="bg2">
                    <a:lumMod val="25000"/>
                  </a:schemeClr>
                </a:solidFill>
                <a:latin typeface="Lato" panose="020F0502020204030203" pitchFamily="34" charset="0"/>
              </a:rPr>
              <a:t>LAG Appennino</a:t>
            </a:r>
            <a:r>
              <a:rPr lang="it-IT" sz="1200" b="0" i="0" dirty="0">
                <a:solidFill>
                  <a:schemeClr val="bg2">
                    <a:lumMod val="25000"/>
                  </a:schemeClr>
                </a:solidFill>
                <a:effectLst/>
                <a:latin typeface="Lato" panose="020F0502020204030203" pitchFamily="34" charset="0"/>
              </a:rPr>
              <a:t> Bolognese </a:t>
            </a:r>
          </a:p>
          <a:p>
            <a:pPr marL="144000" algn="l" fontAlgn="base">
              <a:spcBef>
                <a:spcPts val="0"/>
              </a:spcBef>
              <a:buFont typeface="Wingdings" panose="05000000000000000000" pitchFamily="2" charset="2"/>
              <a:buChar char="ü"/>
            </a:pPr>
            <a:r>
              <a:rPr lang="it-IT" sz="1200" dirty="0">
                <a:solidFill>
                  <a:schemeClr val="bg2">
                    <a:lumMod val="25000"/>
                  </a:schemeClr>
                </a:solidFill>
                <a:latin typeface="Lato" panose="020F0502020204030203" pitchFamily="34" charset="0"/>
              </a:rPr>
              <a:t>LAG </a:t>
            </a:r>
            <a:r>
              <a:rPr lang="it-IT" sz="1200" b="0" i="0" dirty="0">
                <a:solidFill>
                  <a:schemeClr val="bg2">
                    <a:lumMod val="25000"/>
                  </a:schemeClr>
                </a:solidFill>
                <a:effectLst/>
                <a:latin typeface="Lato" panose="020F0502020204030203" pitchFamily="34" charset="0"/>
              </a:rPr>
              <a:t>Antico Frignano e Appennino Reggiano </a:t>
            </a:r>
            <a:endParaRPr lang="it-IT" sz="1200" dirty="0">
              <a:solidFill>
                <a:schemeClr val="bg2">
                  <a:lumMod val="25000"/>
                </a:schemeClr>
              </a:solidFill>
            </a:endParaRPr>
          </a:p>
        </p:txBody>
      </p:sp>
      <p:sp>
        <p:nvSpPr>
          <p:cNvPr id="9" name="Segnaposto contenuto 2">
            <a:extLst>
              <a:ext uri="{FF2B5EF4-FFF2-40B4-BE49-F238E27FC236}">
                <a16:creationId xmlns:a16="http://schemas.microsoft.com/office/drawing/2014/main" id="{FDC251E5-6F19-4979-A2B1-B6FBFD8587C6}"/>
              </a:ext>
            </a:extLst>
          </p:cNvPr>
          <p:cNvSpPr txBox="1">
            <a:spLocks/>
          </p:cNvSpPr>
          <p:nvPr/>
        </p:nvSpPr>
        <p:spPr>
          <a:xfrm>
            <a:off x="3885047" y="1155991"/>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r>
              <a:rPr lang="it-IT" sz="1200" dirty="0">
                <a:solidFill>
                  <a:schemeClr val="bg2">
                    <a:lumMod val="25000"/>
                  </a:schemeClr>
                </a:solidFill>
                <a:latin typeface="Lato" panose="020F0502020204030203" pitchFamily="34" charset="0"/>
              </a:rPr>
              <a:t>Project </a:t>
            </a:r>
            <a:r>
              <a:rPr lang="it-IT" sz="1200" dirty="0" err="1">
                <a:solidFill>
                  <a:schemeClr val="bg2">
                    <a:lumMod val="25000"/>
                  </a:schemeClr>
                </a:solidFill>
                <a:latin typeface="Lato" panose="020F0502020204030203" pitchFamily="34" charset="0"/>
              </a:rPr>
              <a:t>Objective</a:t>
            </a:r>
            <a:r>
              <a:rPr lang="it-IT" sz="1200" dirty="0">
                <a:solidFill>
                  <a:schemeClr val="bg2">
                    <a:lumMod val="25000"/>
                  </a:schemeClr>
                </a:solidFill>
                <a:latin typeface="Lato" panose="020F0502020204030203" pitchFamily="34" charset="0"/>
              </a:rPr>
              <a:t>:</a:t>
            </a:r>
          </a:p>
          <a:p>
            <a:pPr marL="144000" algn="just" fontAlgn="base">
              <a:spcBef>
                <a:spcPts val="0"/>
              </a:spcBef>
              <a:buFont typeface="Wingdings 3" charset="2"/>
              <a:buNone/>
            </a:pPr>
            <a:r>
              <a:rPr lang="en-US" sz="1200" dirty="0">
                <a:solidFill>
                  <a:schemeClr val="bg2">
                    <a:lumMod val="25000"/>
                  </a:schemeClr>
                </a:solidFill>
              </a:rPr>
              <a:t>   To organize </a:t>
            </a:r>
            <a:r>
              <a:rPr lang="en-US" sz="1200" b="1" dirty="0">
                <a:solidFill>
                  <a:schemeClr val="accent2">
                    <a:lumMod val="50000"/>
                  </a:schemeClr>
                </a:solidFill>
              </a:rPr>
              <a:t>slow tourism itineraries along the "Regional Paths" </a:t>
            </a:r>
            <a:r>
              <a:rPr lang="en-US" sz="1200" dirty="0">
                <a:solidFill>
                  <a:schemeClr val="bg2">
                    <a:lumMod val="25000"/>
                  </a:schemeClr>
                </a:solidFill>
              </a:rPr>
              <a:t>of Emilia-Romagna, actively involving the local population </a:t>
            </a:r>
            <a:r>
              <a:rPr lang="en-US" sz="1200" b="1" dirty="0">
                <a:solidFill>
                  <a:schemeClr val="accent2">
                    <a:lumMod val="50000"/>
                  </a:schemeClr>
                </a:solidFill>
              </a:rPr>
              <a:t>to transform the routes into authentic experiences and promote the economic development of rural areas.</a:t>
            </a:r>
            <a:endParaRPr lang="it-IT" sz="1200" b="1" dirty="0">
              <a:solidFill>
                <a:schemeClr val="accent2">
                  <a:lumMod val="50000"/>
                </a:schemeClr>
              </a:solidFill>
            </a:endParaRPr>
          </a:p>
        </p:txBody>
      </p:sp>
      <p:sp>
        <p:nvSpPr>
          <p:cNvPr id="10" name="Segnaposto contenuto 2">
            <a:extLst>
              <a:ext uri="{FF2B5EF4-FFF2-40B4-BE49-F238E27FC236}">
                <a16:creationId xmlns:a16="http://schemas.microsoft.com/office/drawing/2014/main" id="{4B765A05-01EC-2B5B-27C7-C98F40561DDA}"/>
              </a:ext>
            </a:extLst>
          </p:cNvPr>
          <p:cNvSpPr txBox="1">
            <a:spLocks/>
          </p:cNvSpPr>
          <p:nvPr/>
        </p:nvSpPr>
        <p:spPr>
          <a:xfrm>
            <a:off x="481447" y="3594103"/>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p:txBody>
      </p:sp>
      <p:pic>
        <p:nvPicPr>
          <p:cNvPr id="12" name="Immagine 11">
            <a:extLst>
              <a:ext uri="{FF2B5EF4-FFF2-40B4-BE49-F238E27FC236}">
                <a16:creationId xmlns:a16="http://schemas.microsoft.com/office/drawing/2014/main" id="{7D9B1290-35C7-2117-E0AF-52F46C408C8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0479488">
            <a:off x="5944153" y="2814684"/>
            <a:ext cx="542278" cy="539252"/>
          </a:xfrm>
          <a:prstGeom prst="rect">
            <a:avLst/>
          </a:prstGeom>
        </p:spPr>
      </p:pic>
      <p:sp>
        <p:nvSpPr>
          <p:cNvPr id="13" name="Segnaposto contenuto 2">
            <a:extLst>
              <a:ext uri="{FF2B5EF4-FFF2-40B4-BE49-F238E27FC236}">
                <a16:creationId xmlns:a16="http://schemas.microsoft.com/office/drawing/2014/main" id="{301FF248-9A93-276D-11D0-FAD97CCBE3DC}"/>
              </a:ext>
            </a:extLst>
          </p:cNvPr>
          <p:cNvSpPr txBox="1">
            <a:spLocks/>
          </p:cNvSpPr>
          <p:nvPr/>
        </p:nvSpPr>
        <p:spPr>
          <a:xfrm>
            <a:off x="3601029" y="3361728"/>
            <a:ext cx="3509040" cy="1168137"/>
          </a:xfrm>
          <a:prstGeom prst="rect">
            <a:avLst/>
          </a:prstGeom>
          <a:ln>
            <a:solidFill>
              <a:schemeClr val="accent2">
                <a:lumMod val="50000"/>
              </a:schemeClr>
            </a:solidFill>
          </a:ln>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algn="just" fontAlgn="base">
              <a:spcBef>
                <a:spcPts val="0"/>
              </a:spcBef>
              <a:buFont typeface="Wingdings 3" charset="2"/>
              <a:buNone/>
            </a:pPr>
            <a:r>
              <a:rPr lang="it-IT" sz="1200" dirty="0">
                <a:solidFill>
                  <a:schemeClr val="bg2">
                    <a:lumMod val="25000"/>
                  </a:schemeClr>
                </a:solidFill>
                <a:latin typeface="Lato" panose="020F0502020204030203" pitchFamily="34" charset="0"/>
                <a:hlinkClick r:id="rId4"/>
              </a:rPr>
              <a:t>Click </a:t>
            </a:r>
            <a:r>
              <a:rPr lang="it-IT" sz="1200" dirty="0" err="1">
                <a:solidFill>
                  <a:schemeClr val="bg2">
                    <a:lumMod val="25000"/>
                  </a:schemeClr>
                </a:solidFill>
                <a:latin typeface="Lato" panose="020F0502020204030203" pitchFamily="34" charset="0"/>
                <a:hlinkClick r:id="rId4"/>
              </a:rPr>
              <a:t>here</a:t>
            </a:r>
            <a:r>
              <a:rPr lang="it-IT" sz="1200" dirty="0">
                <a:solidFill>
                  <a:schemeClr val="bg2">
                    <a:lumMod val="25000"/>
                  </a:schemeClr>
                </a:solidFill>
                <a:latin typeface="Lato" panose="020F0502020204030203" pitchFamily="34" charset="0"/>
                <a:hlinkClick r:id="rId4"/>
              </a:rPr>
              <a:t> </a:t>
            </a:r>
            <a:r>
              <a:rPr lang="it-IT" sz="1200" dirty="0">
                <a:solidFill>
                  <a:schemeClr val="bg2">
                    <a:lumMod val="25000"/>
                  </a:schemeClr>
                </a:solidFill>
                <a:latin typeface="Lato" panose="020F0502020204030203" pitchFamily="34" charset="0"/>
              </a:rPr>
              <a:t>to look the </a:t>
            </a:r>
            <a:r>
              <a:rPr lang="it-IT" sz="1200" dirty="0" err="1">
                <a:solidFill>
                  <a:schemeClr val="bg2">
                    <a:lumMod val="25000"/>
                  </a:schemeClr>
                </a:solidFill>
                <a:latin typeface="Lato" panose="020F0502020204030203" pitchFamily="34" charset="0"/>
              </a:rPr>
              <a:t>map</a:t>
            </a:r>
            <a:r>
              <a:rPr lang="it-IT" sz="1200" dirty="0">
                <a:solidFill>
                  <a:schemeClr val="bg2">
                    <a:lumMod val="25000"/>
                  </a:schemeClr>
                </a:solidFill>
                <a:latin typeface="Lato" panose="020F0502020204030203" pitchFamily="34" charset="0"/>
              </a:rPr>
              <a:t> of </a:t>
            </a:r>
            <a:r>
              <a:rPr lang="it-IT" sz="1200" dirty="0" err="1"/>
              <a:t>Wayfarer's</a:t>
            </a:r>
            <a:r>
              <a:rPr lang="it-IT" sz="1200" dirty="0"/>
              <a:t> </a:t>
            </a:r>
            <a:r>
              <a:rPr lang="it-IT" sz="1200" dirty="0" err="1"/>
              <a:t>Pouch</a:t>
            </a:r>
            <a:r>
              <a:rPr lang="it-IT" sz="1200" dirty="0"/>
              <a:t> !</a:t>
            </a:r>
          </a:p>
          <a:p>
            <a:pPr marL="144000" algn="just" fontAlgn="base">
              <a:spcBef>
                <a:spcPts val="0"/>
              </a:spcBef>
              <a:buFont typeface="Wingdings 3" charset="2"/>
              <a:buNone/>
            </a:pPr>
            <a:endParaRPr lang="it-IT" sz="1200" dirty="0"/>
          </a:p>
          <a:p>
            <a:pPr marL="144000" algn="just" fontAlgn="base">
              <a:spcBef>
                <a:spcPts val="0"/>
              </a:spcBef>
              <a:buFont typeface="Wingdings 3" charset="2"/>
              <a:buNone/>
            </a:pPr>
            <a:r>
              <a:rPr lang="it-IT" sz="1200" dirty="0">
                <a:solidFill>
                  <a:schemeClr val="bg2">
                    <a:lumMod val="25000"/>
                  </a:schemeClr>
                </a:solidFill>
                <a:latin typeface="Lato" panose="020F0502020204030203" pitchFamily="34" charset="0"/>
              </a:rPr>
              <a:t> </a:t>
            </a:r>
            <a:r>
              <a:rPr lang="en-US" sz="1200" dirty="0">
                <a:solidFill>
                  <a:schemeClr val="bg2">
                    <a:lumMod val="25000"/>
                  </a:schemeClr>
                </a:solidFill>
                <a:latin typeface="Lato" panose="020F0502020204030203" pitchFamily="34" charset="0"/>
              </a:rPr>
              <a:t>Visit the </a:t>
            </a:r>
            <a:r>
              <a:rPr lang="en-US" sz="1200" b="1" dirty="0">
                <a:solidFill>
                  <a:schemeClr val="bg2">
                    <a:lumMod val="25000"/>
                  </a:schemeClr>
                </a:solidFill>
                <a:latin typeface="Lato" panose="020F0502020204030203" pitchFamily="34" charset="0"/>
                <a:hlinkClick r:id="rId5"/>
              </a:rPr>
              <a:t>VRG BIKE </a:t>
            </a:r>
            <a:r>
              <a:rPr lang="en-US" sz="1200" dirty="0">
                <a:solidFill>
                  <a:schemeClr val="bg2">
                    <a:lumMod val="25000"/>
                  </a:schemeClr>
                </a:solidFill>
                <a:latin typeface="Lato" panose="020F0502020204030203" pitchFamily="34" charset="0"/>
                <a:hlinkClick r:id="rId5"/>
              </a:rPr>
              <a:t>website </a:t>
            </a:r>
            <a:r>
              <a:rPr lang="en-US" sz="1200" dirty="0">
                <a:solidFill>
                  <a:schemeClr val="bg2">
                    <a:lumMod val="25000"/>
                  </a:schemeClr>
                </a:solidFill>
                <a:latin typeface="Lato" panose="020F0502020204030203" pitchFamily="34" charset="0"/>
              </a:rPr>
              <a:t>to reach our LAG from Northern Europe and explore all the paths of our territory by bike! </a:t>
            </a:r>
          </a:p>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1200" dirty="0">
              <a:solidFill>
                <a:schemeClr val="bg2">
                  <a:lumMod val="25000"/>
                </a:schemeClr>
              </a:solidFill>
            </a:endParaRPr>
          </a:p>
        </p:txBody>
      </p:sp>
      <p:pic>
        <p:nvPicPr>
          <p:cNvPr id="17" name="Immagine 16">
            <a:extLst>
              <a:ext uri="{FF2B5EF4-FFF2-40B4-BE49-F238E27FC236}">
                <a16:creationId xmlns:a16="http://schemas.microsoft.com/office/drawing/2014/main" id="{8A3957C9-97B1-BDC8-CD96-A6B33AC9EE90}"/>
              </a:ext>
            </a:extLst>
          </p:cNvPr>
          <p:cNvPicPr>
            <a:picLocks noChangeAspect="1"/>
          </p:cNvPicPr>
          <p:nvPr/>
        </p:nvPicPr>
        <p:blipFill>
          <a:blip r:embed="rId6"/>
          <a:stretch>
            <a:fillRect/>
          </a:stretch>
        </p:blipFill>
        <p:spPr>
          <a:xfrm>
            <a:off x="364461" y="2742060"/>
            <a:ext cx="3165764" cy="2139692"/>
          </a:xfrm>
          <a:prstGeom prst="rect">
            <a:avLst/>
          </a:prstGeom>
        </p:spPr>
      </p:pic>
    </p:spTree>
    <p:extLst>
      <p:ext uri="{BB962C8B-B14F-4D97-AF65-F5344CB8AC3E}">
        <p14:creationId xmlns:p14="http://schemas.microsoft.com/office/powerpoint/2010/main" val="2698217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4AB4-64E9-D7EF-D41E-5942E10A20E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3EB601F-AB77-AC0D-8538-A9F6AF78775E}"/>
              </a:ext>
            </a:extLst>
          </p:cNvPr>
          <p:cNvSpPr>
            <a:spLocks noGrp="1"/>
          </p:cNvSpPr>
          <p:nvPr>
            <p:ph type="title"/>
          </p:nvPr>
        </p:nvSpPr>
        <p:spPr>
          <a:xfrm>
            <a:off x="1246145" y="273960"/>
            <a:ext cx="5746172" cy="1039232"/>
          </a:xfrm>
        </p:spPr>
        <p:txBody>
          <a:bodyPr>
            <a:normAutofit fontScale="90000"/>
          </a:bodyPr>
          <a:lstStyle/>
          <a:p>
            <a:pPr algn="ctr"/>
            <a:r>
              <a:rPr lang="it-IT" sz="1800" b="1" dirty="0">
                <a:solidFill>
                  <a:srgbClr val="339933"/>
                </a:solidFill>
                <a:latin typeface="Helvetica" panose="020B0604020202020204" pitchFamily="34" charset="0"/>
                <a:cs typeface="Helvetica" panose="020B0604020202020204" pitchFamily="34" charset="0"/>
              </a:rPr>
              <a:t>INTER-TERRITORIAL COOPERATION PROJECTS: </a:t>
            </a:r>
            <a:br>
              <a:rPr lang="it-IT" sz="1800" b="1" dirty="0">
                <a:solidFill>
                  <a:srgbClr val="339933"/>
                </a:solidFill>
                <a:latin typeface="Helvetica" panose="020B0604020202020204" pitchFamily="34" charset="0"/>
                <a:cs typeface="Helvetica" panose="020B0604020202020204" pitchFamily="34" charset="0"/>
              </a:rPr>
            </a:br>
            <a:r>
              <a:rPr lang="en-US" sz="1800" b="1" dirty="0">
                <a:solidFill>
                  <a:srgbClr val="339933"/>
                </a:solidFill>
                <a:latin typeface="Helvetica" panose="020B0604020202020204" pitchFamily="34" charset="0"/>
                <a:cs typeface="Helvetica" panose="020B0604020202020204" pitchFamily="34" charset="0"/>
              </a:rPr>
              <a:t>“Landscapes to Experience” Protection and Enhancement of the Rural Landscapes of Emilia-Romagna</a:t>
            </a:r>
            <a:br>
              <a:rPr lang="en-US" dirty="0"/>
            </a:br>
            <a:endParaRPr lang="it-IT" dirty="0"/>
          </a:p>
        </p:txBody>
      </p:sp>
      <p:sp>
        <p:nvSpPr>
          <p:cNvPr id="3" name="Segnaposto contenuto 2">
            <a:extLst>
              <a:ext uri="{FF2B5EF4-FFF2-40B4-BE49-F238E27FC236}">
                <a16:creationId xmlns:a16="http://schemas.microsoft.com/office/drawing/2014/main" id="{8A56B04E-6DBC-3606-85F0-3D30797E20A1}"/>
              </a:ext>
            </a:extLst>
          </p:cNvPr>
          <p:cNvSpPr>
            <a:spLocks noGrp="1"/>
          </p:cNvSpPr>
          <p:nvPr>
            <p:ph idx="1"/>
          </p:nvPr>
        </p:nvSpPr>
        <p:spPr>
          <a:xfrm>
            <a:off x="232640" y="1776338"/>
            <a:ext cx="3572163" cy="1415759"/>
          </a:xfrm>
        </p:spPr>
        <p:txBody>
          <a:bodyPr>
            <a:normAutofit/>
          </a:bodyPr>
          <a:lstStyle/>
          <a:p>
            <a:pPr marL="144000" algn="l" fontAlgn="base">
              <a:spcBef>
                <a:spcPts val="0"/>
              </a:spcBef>
              <a:buNone/>
            </a:pPr>
            <a:r>
              <a:rPr lang="it-IT" sz="1200" b="0" i="0" dirty="0">
                <a:solidFill>
                  <a:schemeClr val="bg2">
                    <a:lumMod val="25000"/>
                  </a:schemeClr>
                </a:solidFill>
                <a:effectLst/>
                <a:latin typeface="Lato" panose="020F0502020204030203" pitchFamily="34" charset="0"/>
              </a:rPr>
              <a:t>Total budget </a:t>
            </a:r>
            <a:r>
              <a:rPr lang="it-IT" sz="1200" b="1" i="0" dirty="0">
                <a:solidFill>
                  <a:schemeClr val="accent2">
                    <a:lumMod val="50000"/>
                  </a:schemeClr>
                </a:solidFill>
                <a:effectLst/>
                <a:latin typeface="Lato" panose="020F0502020204030203" pitchFamily="34" charset="0"/>
              </a:rPr>
              <a:t>EUR 599.529,00</a:t>
            </a:r>
          </a:p>
          <a:p>
            <a:pPr marL="144000" algn="l" fontAlgn="base">
              <a:spcBef>
                <a:spcPts val="0"/>
              </a:spcBef>
              <a:buNone/>
            </a:pPr>
            <a:r>
              <a:rPr lang="it-IT" sz="1200" b="0" i="0" dirty="0">
                <a:solidFill>
                  <a:schemeClr val="bg2">
                    <a:lumMod val="25000"/>
                  </a:schemeClr>
                </a:solidFill>
                <a:effectLst/>
                <a:latin typeface="Lato" panose="020F0502020204030203" pitchFamily="34" charset="0"/>
              </a:rPr>
              <a:t>PARTNERS: </a:t>
            </a:r>
            <a:r>
              <a:rPr lang="it-IT" sz="1200" b="0" i="0" dirty="0" err="1">
                <a:solidFill>
                  <a:schemeClr val="bg2">
                    <a:lumMod val="25000"/>
                  </a:schemeClr>
                </a:solidFill>
                <a:effectLst/>
                <a:latin typeface="Lato" panose="020F0502020204030203" pitchFamily="34" charset="0"/>
              </a:rPr>
              <a:t>All</a:t>
            </a:r>
            <a:r>
              <a:rPr lang="it-IT" sz="1200" b="0" i="0" dirty="0">
                <a:solidFill>
                  <a:schemeClr val="bg2">
                    <a:lumMod val="25000"/>
                  </a:schemeClr>
                </a:solidFill>
                <a:effectLst/>
                <a:latin typeface="Lato" panose="020F0502020204030203" pitchFamily="34" charset="0"/>
              </a:rPr>
              <a:t> LAG of Emilia Romagna </a:t>
            </a:r>
            <a:r>
              <a:rPr lang="it-IT" sz="1200" b="0" i="0" dirty="0" err="1">
                <a:solidFill>
                  <a:schemeClr val="bg2">
                    <a:lumMod val="25000"/>
                  </a:schemeClr>
                </a:solidFill>
                <a:effectLst/>
                <a:latin typeface="Lato" panose="020F0502020204030203" pitchFamily="34" charset="0"/>
              </a:rPr>
              <a:t>Region</a:t>
            </a:r>
            <a:r>
              <a:rPr lang="it-IT" sz="1200" b="0" i="0" dirty="0">
                <a:solidFill>
                  <a:schemeClr val="bg2">
                    <a:lumMod val="25000"/>
                  </a:schemeClr>
                </a:solidFill>
                <a:effectLst/>
                <a:latin typeface="Lato" panose="020F0502020204030203" pitchFamily="34" charset="0"/>
              </a:rPr>
              <a:t> </a:t>
            </a:r>
          </a:p>
          <a:p>
            <a:pPr marL="144000" algn="l" fontAlgn="base">
              <a:spcBef>
                <a:spcPts val="0"/>
              </a:spcBef>
              <a:buFont typeface="Wingdings" panose="05000000000000000000" pitchFamily="2" charset="2"/>
              <a:buChar char="ü"/>
            </a:pPr>
            <a:r>
              <a:rPr lang="it-IT" sz="1200" b="0" i="0" dirty="0">
                <a:solidFill>
                  <a:schemeClr val="bg2">
                    <a:lumMod val="25000"/>
                  </a:schemeClr>
                </a:solidFill>
                <a:effectLst/>
                <a:latin typeface="Lato" panose="020F0502020204030203" pitchFamily="34" charset="0"/>
              </a:rPr>
              <a:t>LAG Valli Marecchia e Conca; </a:t>
            </a:r>
          </a:p>
          <a:p>
            <a:pPr marL="144000" algn="l" fontAlgn="base">
              <a:spcBef>
                <a:spcPts val="0"/>
              </a:spcBef>
              <a:buFont typeface="Wingdings" panose="05000000000000000000" pitchFamily="2" charset="2"/>
              <a:buChar char="ü"/>
            </a:pPr>
            <a:r>
              <a:rPr lang="it-IT" sz="1200" b="0" i="0" dirty="0">
                <a:solidFill>
                  <a:schemeClr val="bg2">
                    <a:lumMod val="25000"/>
                  </a:schemeClr>
                </a:solidFill>
                <a:effectLst/>
                <a:latin typeface="Lato" panose="020F0502020204030203" pitchFamily="34" charset="0"/>
              </a:rPr>
              <a:t>LAG Delta 2000</a:t>
            </a:r>
          </a:p>
          <a:p>
            <a:pPr marL="144000" algn="l" fontAlgn="base">
              <a:spcBef>
                <a:spcPts val="0"/>
              </a:spcBef>
              <a:buFont typeface="Wingdings" panose="05000000000000000000" pitchFamily="2" charset="2"/>
              <a:buChar char="ü"/>
            </a:pPr>
            <a:r>
              <a:rPr lang="it-IT" sz="1200" dirty="0">
                <a:solidFill>
                  <a:schemeClr val="bg2">
                    <a:lumMod val="25000"/>
                  </a:schemeClr>
                </a:solidFill>
                <a:latin typeface="Lato" panose="020F0502020204030203" pitchFamily="34" charset="0"/>
              </a:rPr>
              <a:t>LAG </a:t>
            </a:r>
            <a:r>
              <a:rPr lang="it-IT" sz="1200" b="0" i="0" dirty="0">
                <a:solidFill>
                  <a:schemeClr val="bg2">
                    <a:lumMod val="25000"/>
                  </a:schemeClr>
                </a:solidFill>
                <a:effectLst/>
                <a:latin typeface="Lato" panose="020F0502020204030203" pitchFamily="34" charset="0"/>
              </a:rPr>
              <a:t>Del Ducato</a:t>
            </a:r>
          </a:p>
          <a:p>
            <a:pPr marL="144000" algn="l" fontAlgn="base">
              <a:spcBef>
                <a:spcPts val="0"/>
              </a:spcBef>
              <a:buFont typeface="Wingdings" panose="05000000000000000000" pitchFamily="2" charset="2"/>
              <a:buChar char="ü"/>
            </a:pPr>
            <a:r>
              <a:rPr lang="it-IT" sz="1200" dirty="0">
                <a:solidFill>
                  <a:schemeClr val="bg2">
                    <a:lumMod val="25000"/>
                  </a:schemeClr>
                </a:solidFill>
                <a:latin typeface="Lato" panose="020F0502020204030203" pitchFamily="34" charset="0"/>
              </a:rPr>
              <a:t>LAG Appennino</a:t>
            </a:r>
            <a:r>
              <a:rPr lang="it-IT" sz="1200" b="0" i="0" dirty="0">
                <a:solidFill>
                  <a:schemeClr val="bg2">
                    <a:lumMod val="25000"/>
                  </a:schemeClr>
                </a:solidFill>
                <a:effectLst/>
                <a:latin typeface="Lato" panose="020F0502020204030203" pitchFamily="34" charset="0"/>
              </a:rPr>
              <a:t> Bolognese </a:t>
            </a:r>
          </a:p>
          <a:p>
            <a:pPr marL="144000" algn="l" fontAlgn="base">
              <a:spcBef>
                <a:spcPts val="0"/>
              </a:spcBef>
              <a:buFont typeface="Wingdings" panose="05000000000000000000" pitchFamily="2" charset="2"/>
              <a:buChar char="ü"/>
            </a:pPr>
            <a:r>
              <a:rPr lang="it-IT" sz="1200" dirty="0">
                <a:solidFill>
                  <a:schemeClr val="bg2">
                    <a:lumMod val="25000"/>
                  </a:schemeClr>
                </a:solidFill>
                <a:latin typeface="Lato" panose="020F0502020204030203" pitchFamily="34" charset="0"/>
              </a:rPr>
              <a:t>LAG </a:t>
            </a:r>
            <a:r>
              <a:rPr lang="it-IT" sz="1200" b="0" i="0" dirty="0">
                <a:solidFill>
                  <a:schemeClr val="bg2">
                    <a:lumMod val="25000"/>
                  </a:schemeClr>
                </a:solidFill>
                <a:effectLst/>
                <a:latin typeface="Lato" panose="020F0502020204030203" pitchFamily="34" charset="0"/>
              </a:rPr>
              <a:t>Antico Frignano e Appennino Reggiano </a:t>
            </a:r>
            <a:endParaRPr lang="it-IT" sz="1200" dirty="0">
              <a:solidFill>
                <a:schemeClr val="bg2">
                  <a:lumMod val="25000"/>
                </a:schemeClr>
              </a:solidFill>
            </a:endParaRPr>
          </a:p>
        </p:txBody>
      </p:sp>
      <p:pic>
        <p:nvPicPr>
          <p:cNvPr id="7" name="Immagine 6">
            <a:extLst>
              <a:ext uri="{FF2B5EF4-FFF2-40B4-BE49-F238E27FC236}">
                <a16:creationId xmlns:a16="http://schemas.microsoft.com/office/drawing/2014/main" id="{754ADD67-26AD-2A35-68BC-D00A3260E3C8}"/>
              </a:ext>
            </a:extLst>
          </p:cNvPr>
          <p:cNvPicPr>
            <a:picLocks noChangeAspect="1"/>
          </p:cNvPicPr>
          <p:nvPr/>
        </p:nvPicPr>
        <p:blipFill>
          <a:blip r:embed="rId2"/>
          <a:stretch>
            <a:fillRect/>
          </a:stretch>
        </p:blipFill>
        <p:spPr>
          <a:xfrm>
            <a:off x="343022" y="868704"/>
            <a:ext cx="1201886" cy="676061"/>
          </a:xfrm>
          <a:prstGeom prst="rect">
            <a:avLst/>
          </a:prstGeom>
        </p:spPr>
      </p:pic>
      <p:sp>
        <p:nvSpPr>
          <p:cNvPr id="9" name="Segnaposto contenuto 2">
            <a:extLst>
              <a:ext uri="{FF2B5EF4-FFF2-40B4-BE49-F238E27FC236}">
                <a16:creationId xmlns:a16="http://schemas.microsoft.com/office/drawing/2014/main" id="{9AEFE9BA-E0A5-1E9A-C32B-29BA898E36E0}"/>
              </a:ext>
            </a:extLst>
          </p:cNvPr>
          <p:cNvSpPr txBox="1">
            <a:spLocks/>
          </p:cNvSpPr>
          <p:nvPr/>
        </p:nvSpPr>
        <p:spPr>
          <a:xfrm>
            <a:off x="4097012" y="3134532"/>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r>
              <a:rPr lang="it-IT" sz="1200" dirty="0">
                <a:solidFill>
                  <a:schemeClr val="bg2">
                    <a:lumMod val="25000"/>
                  </a:schemeClr>
                </a:solidFill>
                <a:latin typeface="Lato" panose="020F0502020204030203" pitchFamily="34" charset="0"/>
              </a:rPr>
              <a:t>Project </a:t>
            </a:r>
            <a:r>
              <a:rPr lang="it-IT" sz="1200" dirty="0" err="1">
                <a:solidFill>
                  <a:schemeClr val="bg2">
                    <a:lumMod val="25000"/>
                  </a:schemeClr>
                </a:solidFill>
                <a:latin typeface="Lato" panose="020F0502020204030203" pitchFamily="34" charset="0"/>
              </a:rPr>
              <a:t>Objective</a:t>
            </a:r>
            <a:r>
              <a:rPr lang="it-IT" sz="1200" dirty="0">
                <a:solidFill>
                  <a:schemeClr val="bg2">
                    <a:lumMod val="25000"/>
                  </a:schemeClr>
                </a:solidFill>
                <a:latin typeface="Lato" panose="020F0502020204030203" pitchFamily="34" charset="0"/>
              </a:rPr>
              <a:t>:</a:t>
            </a:r>
          </a:p>
          <a:p>
            <a:pPr marL="144000" algn="just" fontAlgn="base">
              <a:spcBef>
                <a:spcPts val="0"/>
              </a:spcBef>
              <a:buFont typeface="Wingdings 3" charset="2"/>
              <a:buNone/>
            </a:pPr>
            <a:r>
              <a:rPr lang="en-US" sz="1200" dirty="0">
                <a:solidFill>
                  <a:schemeClr val="bg2">
                    <a:lumMod val="25000"/>
                  </a:schemeClr>
                </a:solidFill>
              </a:rPr>
              <a:t>   To identify and enhance the </a:t>
            </a:r>
            <a:r>
              <a:rPr lang="en-US" sz="1200" b="1" dirty="0">
                <a:solidFill>
                  <a:schemeClr val="accent2">
                    <a:lumMod val="50000"/>
                  </a:schemeClr>
                </a:solidFill>
              </a:rPr>
              <a:t>landscape excellences of the rural areas of Emilia-Romagna</a:t>
            </a:r>
            <a:r>
              <a:rPr lang="en-US" sz="1200" dirty="0">
                <a:solidFill>
                  <a:schemeClr val="accent2">
                    <a:lumMod val="50000"/>
                  </a:schemeClr>
                </a:solidFill>
              </a:rPr>
              <a:t> </a:t>
            </a:r>
            <a:r>
              <a:rPr lang="en-US" sz="1200" dirty="0">
                <a:solidFill>
                  <a:schemeClr val="bg2">
                    <a:lumMod val="25000"/>
                  </a:schemeClr>
                </a:solidFill>
              </a:rPr>
              <a:t>through an </a:t>
            </a:r>
            <a:r>
              <a:rPr lang="en-US" sz="1200" b="1" dirty="0">
                <a:solidFill>
                  <a:schemeClr val="accent2">
                    <a:lumMod val="50000"/>
                  </a:schemeClr>
                </a:solidFill>
              </a:rPr>
              <a:t>in-depth and coordinated analysis</a:t>
            </a:r>
            <a:r>
              <a:rPr lang="en-US" sz="1200" dirty="0">
                <a:solidFill>
                  <a:schemeClr val="bg2">
                    <a:lumMod val="25000"/>
                  </a:schemeClr>
                </a:solidFill>
              </a:rPr>
              <a:t> of local landscapes, promoting sustainable and shared management.</a:t>
            </a:r>
            <a:endParaRPr lang="it-IT" sz="1200" dirty="0">
              <a:solidFill>
                <a:schemeClr val="bg2">
                  <a:lumMod val="25000"/>
                </a:schemeClr>
              </a:solidFill>
            </a:endParaRPr>
          </a:p>
        </p:txBody>
      </p:sp>
      <p:sp>
        <p:nvSpPr>
          <p:cNvPr id="10" name="Segnaposto contenuto 2">
            <a:extLst>
              <a:ext uri="{FF2B5EF4-FFF2-40B4-BE49-F238E27FC236}">
                <a16:creationId xmlns:a16="http://schemas.microsoft.com/office/drawing/2014/main" id="{97650660-9C2E-3C52-377A-A1C9F34D247E}"/>
              </a:ext>
            </a:extLst>
          </p:cNvPr>
          <p:cNvSpPr txBox="1">
            <a:spLocks/>
          </p:cNvSpPr>
          <p:nvPr/>
        </p:nvSpPr>
        <p:spPr>
          <a:xfrm>
            <a:off x="481447" y="3594103"/>
            <a:ext cx="3572163" cy="141575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p:txBody>
      </p:sp>
      <p:pic>
        <p:nvPicPr>
          <p:cNvPr id="12" name="Immagine 11">
            <a:extLst>
              <a:ext uri="{FF2B5EF4-FFF2-40B4-BE49-F238E27FC236}">
                <a16:creationId xmlns:a16="http://schemas.microsoft.com/office/drawing/2014/main" id="{FBF30690-5759-05B1-2D6A-485E2350BE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5400000">
            <a:off x="230826" y="3425484"/>
            <a:ext cx="650315" cy="646687"/>
          </a:xfrm>
          <a:prstGeom prst="rect">
            <a:avLst/>
          </a:prstGeom>
        </p:spPr>
      </p:pic>
      <p:sp>
        <p:nvSpPr>
          <p:cNvPr id="13" name="Segnaposto contenuto 2">
            <a:extLst>
              <a:ext uri="{FF2B5EF4-FFF2-40B4-BE49-F238E27FC236}">
                <a16:creationId xmlns:a16="http://schemas.microsoft.com/office/drawing/2014/main" id="{0039CE7C-7832-B975-334B-2E352973606E}"/>
              </a:ext>
            </a:extLst>
          </p:cNvPr>
          <p:cNvSpPr txBox="1">
            <a:spLocks/>
          </p:cNvSpPr>
          <p:nvPr/>
        </p:nvSpPr>
        <p:spPr>
          <a:xfrm>
            <a:off x="943965" y="3597678"/>
            <a:ext cx="2955636" cy="952613"/>
          </a:xfrm>
          <a:prstGeom prst="rect">
            <a:avLst/>
          </a:prstGeom>
          <a:ln>
            <a:solidFill>
              <a:schemeClr val="accent2">
                <a:lumMod val="50000"/>
              </a:schemeClr>
            </a:solidFill>
          </a:ln>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144000" algn="just" fontAlgn="base">
              <a:spcBef>
                <a:spcPts val="0"/>
              </a:spcBef>
              <a:buFont typeface="Wingdings 3" charset="2"/>
              <a:buNone/>
            </a:pPr>
            <a:r>
              <a:rPr lang="it-IT" sz="1200" dirty="0" err="1">
                <a:solidFill>
                  <a:schemeClr val="bg2">
                    <a:lumMod val="25000"/>
                  </a:schemeClr>
                </a:solidFill>
                <a:latin typeface="Lato" panose="020F0502020204030203" pitchFamily="34" charset="0"/>
              </a:rPr>
              <a:t>Visit</a:t>
            </a:r>
            <a:r>
              <a:rPr lang="it-IT" sz="1200" dirty="0">
                <a:solidFill>
                  <a:schemeClr val="bg2">
                    <a:lumMod val="25000"/>
                  </a:schemeClr>
                </a:solidFill>
                <a:latin typeface="Lato" panose="020F0502020204030203" pitchFamily="34" charset="0"/>
              </a:rPr>
              <a:t> the </a:t>
            </a:r>
            <a:r>
              <a:rPr lang="it-IT" sz="1200" dirty="0">
                <a:solidFill>
                  <a:schemeClr val="bg2">
                    <a:lumMod val="25000"/>
                  </a:schemeClr>
                </a:solidFill>
                <a:latin typeface="Lato" panose="020F0502020204030203" pitchFamily="34" charset="0"/>
                <a:hlinkClick r:id="rId5"/>
              </a:rPr>
              <a:t>PAESAGGI DA VIVERE website </a:t>
            </a:r>
            <a:r>
              <a:rPr lang="it-IT" sz="1200" dirty="0">
                <a:solidFill>
                  <a:schemeClr val="bg2">
                    <a:lumMod val="25000"/>
                  </a:schemeClr>
                </a:solidFill>
                <a:latin typeface="Lato" panose="020F0502020204030203" pitchFamily="34" charset="0"/>
              </a:rPr>
              <a:t>to </a:t>
            </a:r>
            <a:r>
              <a:rPr lang="it-IT" sz="1200" dirty="0" err="1">
                <a:solidFill>
                  <a:schemeClr val="bg2">
                    <a:lumMod val="25000"/>
                  </a:schemeClr>
                </a:solidFill>
                <a:latin typeface="Lato" panose="020F0502020204030203" pitchFamily="34" charset="0"/>
              </a:rPr>
              <a:t>discover</a:t>
            </a:r>
            <a:r>
              <a:rPr lang="it-IT" sz="1200" dirty="0">
                <a:solidFill>
                  <a:schemeClr val="bg2">
                    <a:lumMod val="25000"/>
                  </a:schemeClr>
                </a:solidFill>
                <a:latin typeface="Lato" panose="020F0502020204030203" pitchFamily="34" charset="0"/>
              </a:rPr>
              <a:t> </a:t>
            </a:r>
            <a:r>
              <a:rPr lang="it-IT" sz="1200" dirty="0" err="1">
                <a:solidFill>
                  <a:schemeClr val="bg2">
                    <a:lumMod val="25000"/>
                  </a:schemeClr>
                </a:solidFill>
                <a:latin typeface="Lato" panose="020F0502020204030203" pitchFamily="34" charset="0"/>
              </a:rPr>
              <a:t>all</a:t>
            </a:r>
            <a:r>
              <a:rPr lang="it-IT" sz="1200" dirty="0">
                <a:solidFill>
                  <a:schemeClr val="bg2">
                    <a:lumMod val="25000"/>
                  </a:schemeClr>
                </a:solidFill>
                <a:latin typeface="Lato" panose="020F0502020204030203" pitchFamily="34" charset="0"/>
              </a:rPr>
              <a:t> </a:t>
            </a:r>
            <a:r>
              <a:rPr lang="it-IT" sz="1200" dirty="0" err="1">
                <a:solidFill>
                  <a:schemeClr val="bg2">
                    <a:lumMod val="25000"/>
                  </a:schemeClr>
                </a:solidFill>
                <a:latin typeface="Lato" panose="020F0502020204030203" pitchFamily="34" charset="0"/>
              </a:rPr>
              <a:t>our</a:t>
            </a:r>
            <a:r>
              <a:rPr lang="it-IT" sz="1200" dirty="0">
                <a:solidFill>
                  <a:schemeClr val="bg2">
                    <a:lumMod val="25000"/>
                  </a:schemeClr>
                </a:solidFill>
                <a:latin typeface="Lato" panose="020F0502020204030203" pitchFamily="34" charset="0"/>
              </a:rPr>
              <a:t> rural </a:t>
            </a:r>
            <a:r>
              <a:rPr lang="it-IT" sz="1200" dirty="0" err="1">
                <a:solidFill>
                  <a:schemeClr val="bg2">
                    <a:lumMod val="25000"/>
                  </a:schemeClr>
                </a:solidFill>
                <a:latin typeface="Lato" panose="020F0502020204030203" pitchFamily="34" charset="0"/>
              </a:rPr>
              <a:t>landscapes</a:t>
            </a:r>
            <a:r>
              <a:rPr lang="it-IT" sz="1200" dirty="0">
                <a:solidFill>
                  <a:schemeClr val="bg2">
                    <a:lumMod val="25000"/>
                  </a:schemeClr>
                </a:solidFill>
                <a:latin typeface="Lato" panose="020F0502020204030203" pitchFamily="34" charset="0"/>
              </a:rPr>
              <a:t>. </a:t>
            </a:r>
          </a:p>
          <a:p>
            <a:pPr marL="144000" algn="just"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a:p>
            <a:pPr marL="144000" algn="just" fontAlgn="base">
              <a:spcBef>
                <a:spcPts val="0"/>
              </a:spcBef>
              <a:buFont typeface="Wingdings 3" charset="2"/>
              <a:buNone/>
            </a:pPr>
            <a:r>
              <a:rPr lang="it-IT" sz="1200" dirty="0">
                <a:solidFill>
                  <a:schemeClr val="bg2">
                    <a:lumMod val="25000"/>
                  </a:schemeClr>
                </a:solidFill>
                <a:latin typeface="Lato" panose="020F0502020204030203" pitchFamily="34" charset="0"/>
                <a:hlinkClick r:id="rId6"/>
              </a:rPr>
              <a:t>Look the Video </a:t>
            </a:r>
            <a:r>
              <a:rPr lang="it-IT" sz="1200" dirty="0">
                <a:solidFill>
                  <a:schemeClr val="bg2">
                    <a:lumMod val="25000"/>
                  </a:schemeClr>
                </a:solidFill>
                <a:latin typeface="Lato" panose="020F0502020204030203" pitchFamily="34" charset="0"/>
              </a:rPr>
              <a:t>of </a:t>
            </a:r>
            <a:r>
              <a:rPr lang="it-IT" sz="1200" dirty="0" err="1">
                <a:solidFill>
                  <a:schemeClr val="bg2">
                    <a:lumMod val="25000"/>
                  </a:schemeClr>
                </a:solidFill>
                <a:latin typeface="Lato" panose="020F0502020204030203" pitchFamily="34" charset="0"/>
              </a:rPr>
              <a:t>our</a:t>
            </a:r>
            <a:r>
              <a:rPr lang="it-IT" sz="1200" dirty="0">
                <a:solidFill>
                  <a:schemeClr val="bg2">
                    <a:lumMod val="25000"/>
                  </a:schemeClr>
                </a:solidFill>
                <a:latin typeface="Lato" panose="020F0502020204030203" pitchFamily="34" charset="0"/>
              </a:rPr>
              <a:t> Project!</a:t>
            </a:r>
          </a:p>
          <a:p>
            <a:pPr marL="144000" fontAlgn="base">
              <a:spcBef>
                <a:spcPts val="0"/>
              </a:spcBef>
              <a:buFont typeface="Wingdings 3" charset="2"/>
              <a:buNone/>
            </a:pPr>
            <a:endParaRPr lang="it-IT" sz="1200" dirty="0">
              <a:solidFill>
                <a:schemeClr val="bg2">
                  <a:lumMod val="25000"/>
                </a:schemeClr>
              </a:solidFill>
              <a:latin typeface="Lato" panose="020F0502020204030203" pitchFamily="34" charset="0"/>
            </a:endParaRPr>
          </a:p>
          <a:p>
            <a:pPr marL="144000" fontAlgn="base">
              <a:spcBef>
                <a:spcPts val="0"/>
              </a:spcBef>
              <a:buFont typeface="Wingdings 3" charset="2"/>
              <a:buNone/>
            </a:pPr>
            <a:endParaRPr lang="it-IT" sz="1200" dirty="0">
              <a:solidFill>
                <a:schemeClr val="bg2">
                  <a:lumMod val="25000"/>
                </a:schemeClr>
              </a:solidFill>
            </a:endParaRPr>
          </a:p>
        </p:txBody>
      </p:sp>
      <p:pic>
        <p:nvPicPr>
          <p:cNvPr id="15" name="Immagine 14">
            <a:extLst>
              <a:ext uri="{FF2B5EF4-FFF2-40B4-BE49-F238E27FC236}">
                <a16:creationId xmlns:a16="http://schemas.microsoft.com/office/drawing/2014/main" id="{C3769291-E702-D36D-1E03-1865065867F5}"/>
              </a:ext>
            </a:extLst>
          </p:cNvPr>
          <p:cNvPicPr>
            <a:picLocks noChangeAspect="1"/>
          </p:cNvPicPr>
          <p:nvPr/>
        </p:nvPicPr>
        <p:blipFill>
          <a:blip r:embed="rId7"/>
          <a:stretch>
            <a:fillRect/>
          </a:stretch>
        </p:blipFill>
        <p:spPr>
          <a:xfrm>
            <a:off x="4195119" y="1490216"/>
            <a:ext cx="2797198" cy="1467292"/>
          </a:xfrm>
          <a:prstGeom prst="rect">
            <a:avLst/>
          </a:prstGeom>
        </p:spPr>
      </p:pic>
    </p:spTree>
    <p:extLst>
      <p:ext uri="{BB962C8B-B14F-4D97-AF65-F5344CB8AC3E}">
        <p14:creationId xmlns:p14="http://schemas.microsoft.com/office/powerpoint/2010/main" val="2725094237"/>
      </p:ext>
    </p:extLst>
  </p:cSld>
  <p:clrMapOvr>
    <a:masterClrMapping/>
  </p:clrMapOvr>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1208</TotalTime>
  <Words>1827</Words>
  <Application>Microsoft Office PowerPoint</Application>
  <PresentationFormat>Presentazione su schermo (16:9)</PresentationFormat>
  <Paragraphs>188</Paragraphs>
  <Slides>20</Slides>
  <Notes>2</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20</vt:i4>
      </vt:variant>
    </vt:vector>
  </HeadingPairs>
  <TitlesOfParts>
    <vt:vector size="30" baseType="lpstr">
      <vt:lpstr>Helvetica</vt:lpstr>
      <vt:lpstr>Lato</vt:lpstr>
      <vt:lpstr>Baskerville Old Face</vt:lpstr>
      <vt:lpstr>Trebuchet MS</vt:lpstr>
      <vt:lpstr>Calibri</vt:lpstr>
      <vt:lpstr>Arial</vt:lpstr>
      <vt:lpstr>Boogaloo</vt:lpstr>
      <vt:lpstr>Wingdings 3</vt:lpstr>
      <vt:lpstr>Wingdings</vt:lpstr>
      <vt:lpstr>Sfaccettatura</vt:lpstr>
      <vt:lpstr>                       LOCAL ACTION GROUP (LAG)  L’ALTRA ROMAGNA </vt:lpstr>
      <vt:lpstr>                         EUROPA FORUM 2025  THE BEST PRACTICES OF LAG L’ALTRA ROMAGNA    </vt:lpstr>
      <vt:lpstr>Presentazione standard di PowerPoint</vt:lpstr>
      <vt:lpstr>Presentazione standard di PowerPoint</vt:lpstr>
      <vt:lpstr>AREAS OF LAG L’ALTRA ROMAGNA</vt:lpstr>
      <vt:lpstr>Thematic Areas and Figures of the  LEADER 2014–2022 Programming </vt:lpstr>
      <vt:lpstr>LEADER 2014 – 2022  FUNDING CALLS DATA    </vt:lpstr>
      <vt:lpstr>INTER-TERRITORIAL COOPERATION PROJECTS:  Walking the Pilgrimage Routes from the Apennines to the Po Delta: “CAMMINI (Paths)" </vt:lpstr>
      <vt:lpstr>INTER-TERRITORIAL COOPERATION PROJECTS:  “Landscapes to Experience” Protection and Enhancement of the Rural Landscapes of Emilia-Romagna </vt:lpstr>
      <vt:lpstr>ECHOES Transnational Cooperation project  Rural Development Program of Emilia – Romagna Region (Measure 19, Sub – measure 19.3)</vt:lpstr>
      <vt:lpstr>Action 3.2 Purchases of goods and services for local eco-museums</vt:lpstr>
      <vt:lpstr>AGREEMENT-BASED PROJECTS:  Paths and Flavors: Joint Promotion of Local Products and Services </vt:lpstr>
      <vt:lpstr>AGREEMENT-BASED PROJECTS:  Biodiversity of food interest, safeguarding and recovery of traditional local cultivars from the Apennines for the development of production chains. </vt:lpstr>
      <vt:lpstr>AGREEMENT-BASED PROJECTS:  Waters, Kingdom of Life: The Fish Hatchery of Premilcuore </vt:lpstr>
      <vt:lpstr>AGREEMENT-BASED PROJECTS:  "Integrated Promotion of the Territory – Territorial Marketing“ ROMAGNA AUTENTICA  </vt:lpstr>
      <vt:lpstr>AGREEMENT-BASED PROJECTS:  Well-being, Nutrition, and Healthy Lifestyles </vt:lpstr>
      <vt:lpstr>DIRECT-MANAGEMENT PROJECT: Village of L'Altra Romagna</vt:lpstr>
      <vt:lpstr>DIRECT-MANAGEMENT PROJECT:  L'Altra Romagna en plein air: a territory for outdoor itinerant tourism (camper, caravan, and tents)</vt:lpstr>
      <vt:lpstr>DIRECT-MANAGEMENT PROJECT: Enhancement of the Ungulate Supply Chain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Altra Romagna</cp:lastModifiedBy>
  <cp:revision>205</cp:revision>
  <dcterms:modified xsi:type="dcterms:W3CDTF">2025-11-05T13:05:44Z</dcterms:modified>
</cp:coreProperties>
</file>